
<file path=[Content_Types].xml><?xml version="1.0" encoding="utf-8"?>
<Types xmlns="http://schemas.openxmlformats.org/package/2006/content-types">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8" r:id="rId3"/>
    <p:sldId id="259" r:id="rId4"/>
    <p:sldId id="260" r:id="rId5"/>
    <p:sldId id="270" r:id="rId6"/>
    <p:sldId id="262" r:id="rId7"/>
    <p:sldId id="263" r:id="rId8"/>
    <p:sldId id="264" r:id="rId9"/>
    <p:sldId id="265" r:id="rId10"/>
    <p:sldId id="266" r:id="rId11"/>
    <p:sldId id="267" r:id="rId12"/>
    <p:sldId id="268" r:id="rId13"/>
    <p:sldId id="269"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D26"/>
    <a:srgbClr val="0016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1" d="100"/>
          <a:sy n="121" d="100"/>
        </p:scale>
        <p:origin x="34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772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CF412-25C0-CF34-66C8-DCD63A3525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865683-B1AA-54D0-E94F-E00AE753D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AC4F5-62B4-EEEE-A788-4F0334BC07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E91FFF-E5E2-8EBA-8DA6-A6E5A0FFB69D}"/>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91706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svg"/><Relationship Id="rId3" Type="http://schemas.openxmlformats.org/officeDocument/2006/relationships/image" Target="../media/image53.svg"/><Relationship Id="rId7" Type="http://schemas.openxmlformats.org/officeDocument/2006/relationships/image" Target="../media/image57.svg"/><Relationship Id="rId12" Type="http://schemas.openxmlformats.org/officeDocument/2006/relationships/image" Target="../media/image62.svg"/><Relationship Id="rId2" Type="http://schemas.openxmlformats.org/officeDocument/2006/relationships/notesSlide" Target="../notesSlides/notesSlide10.xml"/><Relationship Id="rId16" Type="http://schemas.openxmlformats.org/officeDocument/2006/relationships/image" Target="../media/image66.svg"/><Relationship Id="rId1" Type="http://schemas.openxmlformats.org/officeDocument/2006/relationships/slideLayout" Target="../slideLayouts/slideLayout1.xml"/><Relationship Id="rId6" Type="http://schemas.openxmlformats.org/officeDocument/2006/relationships/image" Target="../media/image56.svg"/><Relationship Id="rId11" Type="http://schemas.openxmlformats.org/officeDocument/2006/relationships/image" Target="../media/image61.svg"/><Relationship Id="rId5" Type="http://schemas.openxmlformats.org/officeDocument/2006/relationships/image" Target="../media/image55.svg"/><Relationship Id="rId15" Type="http://schemas.openxmlformats.org/officeDocument/2006/relationships/image" Target="../media/image65.sv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svg"/><Relationship Id="rId14" Type="http://schemas.openxmlformats.org/officeDocument/2006/relationships/image" Target="../media/image64.svg"/></Relationships>
</file>

<file path=ppt/slides/_rels/slide11.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s>
</file>

<file path=ppt/slides/_rels/slide12.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svg"/><Relationship Id="rId7" Type="http://schemas.openxmlformats.org/officeDocument/2006/relationships/image" Target="../media/image75.svg"/><Relationship Id="rId12" Type="http://schemas.openxmlformats.org/officeDocument/2006/relationships/image" Target="../media/image80.sv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74.svg"/><Relationship Id="rId11" Type="http://schemas.openxmlformats.org/officeDocument/2006/relationships/image" Target="../media/image79.svg"/><Relationship Id="rId5" Type="http://schemas.openxmlformats.org/officeDocument/2006/relationships/image" Target="../media/image73.svg"/><Relationship Id="rId10" Type="http://schemas.openxmlformats.org/officeDocument/2006/relationships/image" Target="../media/image78.svg"/><Relationship Id="rId4" Type="http://schemas.openxmlformats.org/officeDocument/2006/relationships/image" Target="../media/image72.svg"/><Relationship Id="rId9" Type="http://schemas.openxmlformats.org/officeDocument/2006/relationships/image" Target="../media/image77.svg"/></Relationships>
</file>

<file path=ppt/slides/_rels/slide13.xml.rels><?xml version="1.0" encoding="UTF-8" standalone="yes"?>
<Relationships xmlns="http://schemas.openxmlformats.org/package/2006/relationships"><Relationship Id="rId3" Type="http://schemas.openxmlformats.org/officeDocument/2006/relationships/image" Target="../media/image81.svg"/><Relationship Id="rId7" Type="http://schemas.openxmlformats.org/officeDocument/2006/relationships/image" Target="../media/image85.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4.svg"/><Relationship Id="rId5" Type="http://schemas.openxmlformats.org/officeDocument/2006/relationships/image" Target="../media/image83.svg"/><Relationship Id="rId4" Type="http://schemas.openxmlformats.org/officeDocument/2006/relationships/image" Target="../media/image82.svg"/></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sv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6.svg"/><Relationship Id="rId2" Type="http://schemas.openxmlformats.org/officeDocument/2006/relationships/notesSlide" Target="../notesSlides/notesSlide6.xml"/><Relationship Id="rId16" Type="http://schemas.openxmlformats.org/officeDocument/2006/relationships/image" Target="../media/image30.svg"/><Relationship Id="rId1" Type="http://schemas.openxmlformats.org/officeDocument/2006/relationships/slideLayout" Target="../slideLayouts/slideLayout1.xml"/><Relationship Id="rId6" Type="http://schemas.openxmlformats.org/officeDocument/2006/relationships/image" Target="../media/image20.svg"/><Relationship Id="rId11" Type="http://schemas.openxmlformats.org/officeDocument/2006/relationships/image" Target="../media/image25.svg"/><Relationship Id="rId5" Type="http://schemas.openxmlformats.org/officeDocument/2006/relationships/image" Target="../media/image19.svg"/><Relationship Id="rId15" Type="http://schemas.openxmlformats.org/officeDocument/2006/relationships/image" Target="../media/image29.sv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svg"/><Relationship Id="rId1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3.svg"/><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sv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43.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7.svg"/><Relationship Id="rId11" Type="http://schemas.openxmlformats.org/officeDocument/2006/relationships/image" Target="../media/image42.svg"/><Relationship Id="rId5" Type="http://schemas.openxmlformats.org/officeDocument/2006/relationships/image" Target="../media/image36.sv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svg"/></Relationships>
</file>

<file path=ppt/slides/_rels/slide9.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8.svg"/><Relationship Id="rId5" Type="http://schemas.openxmlformats.org/officeDocument/2006/relationships/image" Target="../media/image47.sv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sv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0C1E"/>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0A0723">
                  <a:alpha val="72000"/>
                </a:srgbClr>
              </a:gs>
              <a:gs pos="30000">
                <a:srgbClr val="120C37">
                  <a:alpha val="60000"/>
                </a:srgbClr>
              </a:gs>
              <a:gs pos="55000">
                <a:srgbClr val="08051C">
                  <a:alpha val="50000"/>
                </a:srgbClr>
              </a:gs>
              <a:gs pos="80000">
                <a:srgbClr val="050314">
                  <a:alpha val="85000"/>
                </a:srgbClr>
              </a:gs>
              <a:gs pos="100000">
                <a:srgbClr val="03020E">
                  <a:alpha val="97000"/>
                </a:srgbClr>
              </a:gs>
            </a:gsLst>
            <a:lin ang="4800000" scaled="1"/>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7850C8">
                  <a:alpha val="18000"/>
                </a:srgbClr>
              </a:gs>
              <a:gs pos="40000">
                <a:srgbClr val="C9A227">
                  <a:alpha val="6000"/>
                </a:srgbClr>
              </a:gs>
              <a:gs pos="70000">
                <a:srgbClr val="000000">
                  <a:alpha val="0"/>
                </a:srgbClr>
              </a:gs>
            </a:gsLst>
            <a:path path="circle">
              <a:fillToRect l="50000" t="100000" r="50000"/>
            </a:path>
          </a:gradFill>
          <a:ln/>
        </p:spPr>
        <p:txBody>
          <a:bodyPr wrap="square" rtlCol="0" anchor="t"/>
          <a:lstStyle/>
          <a:p>
            <a:pPr marL="0" indent="0">
              <a:buNone/>
            </a:pPr>
            <a:endParaRPr lang="en-US" dirty="0"/>
          </a:p>
        </p:txBody>
      </p:sp>
      <p:sp>
        <p:nvSpPr>
          <p:cNvPr id="4" name="Text 2"/>
          <p:cNvSpPr/>
          <p:nvPr/>
        </p:nvSpPr>
        <p:spPr>
          <a:xfrm>
            <a:off x="800100" y="1286470"/>
            <a:ext cx="21580" cy="2856309"/>
          </a:xfrm>
          <a:prstGeom prst="rect">
            <a:avLst/>
          </a:prstGeom>
          <a:gradFill rotWithShape="1">
            <a:gsLst>
              <a:gs pos="0">
                <a:srgbClr val="000000">
                  <a:alpha val="0"/>
                </a:srgbClr>
              </a:gs>
              <a:gs pos="20000">
                <a:srgbClr val="C9A227">
                  <a:alpha val="80000"/>
                </a:srgbClr>
              </a:gs>
              <a:gs pos="80000">
                <a:srgbClr val="C9A227">
                  <a:alpha val="80000"/>
                </a:srgbClr>
              </a:gs>
              <a:gs pos="100000">
                <a:srgbClr val="000000">
                  <a:alpha val="0"/>
                </a:srgbClr>
              </a:gs>
            </a:gsLst>
            <a:lin ang="5400000" scaled="1"/>
          </a:gradFill>
          <a:ln/>
        </p:spPr>
        <p:txBody>
          <a:bodyPr wrap="square" rtlCol="0" anchor="t"/>
          <a:lstStyle/>
          <a:p>
            <a:pPr marL="0" indent="0">
              <a:buNone/>
            </a:pPr>
            <a:endParaRPr lang="en-US" dirty="0"/>
          </a:p>
        </p:txBody>
      </p:sp>
      <p:sp>
        <p:nvSpPr>
          <p:cNvPr id="9" name="Text 5"/>
          <p:cNvSpPr/>
          <p:nvPr/>
        </p:nvSpPr>
        <p:spPr>
          <a:xfrm>
            <a:off x="1000720" y="2660452"/>
            <a:ext cx="7856815" cy="139005"/>
          </a:xfrm>
          <a:prstGeom prst="rect">
            <a:avLst/>
          </a:prstGeom>
          <a:noFill/>
          <a:ln/>
        </p:spPr>
        <p:txBody>
          <a:bodyPr wrap="none" lIns="0" tIns="0" rIns="0" bIns="0" rtlCol="0" anchor="t"/>
          <a:lstStyle/>
          <a:p>
            <a:pPr marL="0" indent="0" algn="l">
              <a:lnSpc>
                <a:spcPts val="1095"/>
              </a:lnSpc>
              <a:buNone/>
            </a:pPr>
            <a:r>
              <a:rPr lang="en-US" sz="730" kern="0" spc="219" dirty="0">
                <a:solidFill>
                  <a:srgbClr val="C9A227">
                    <a:alpha val="95000"/>
                  </a:srgbClr>
                </a:solidFill>
                <a:latin typeface="Cambria" pitchFamily="34" charset="0"/>
                <a:ea typeface="Cambria" pitchFamily="34" charset="-122"/>
                <a:cs typeface="Cambria" pitchFamily="34" charset="-120"/>
              </a:rPr>
              <a:t>SACRAMENTAL FORMATION  ·  DIOCESE OF DES MOINES</a:t>
            </a:r>
            <a:endParaRPr lang="en-US" sz="730" dirty="0"/>
          </a:p>
        </p:txBody>
      </p:sp>
      <p:sp>
        <p:nvSpPr>
          <p:cNvPr id="10" name="Text 6"/>
          <p:cNvSpPr/>
          <p:nvPr/>
        </p:nvSpPr>
        <p:spPr>
          <a:xfrm>
            <a:off x="1000720" y="2927598"/>
            <a:ext cx="457200" cy="13841"/>
          </a:xfrm>
          <a:prstGeom prst="rect">
            <a:avLst/>
          </a:prstGeom>
          <a:gradFill rotWithShape="1">
            <a:gsLst>
              <a:gs pos="0">
                <a:srgbClr val="C9A227"/>
              </a:gs>
              <a:gs pos="100000">
                <a:srgbClr val="C9A227">
                  <a:alpha val="20000"/>
                </a:srgbClr>
              </a:gs>
            </a:gsLst>
            <a:lin ang="0" scaled="1"/>
          </a:gradFill>
          <a:ln/>
        </p:spPr>
        <p:txBody>
          <a:bodyPr wrap="none" rtlCol="0" anchor="t"/>
          <a:lstStyle/>
          <a:p>
            <a:pPr marL="0" indent="0">
              <a:buNone/>
            </a:pPr>
            <a:endParaRPr lang="en-US" dirty="0"/>
          </a:p>
        </p:txBody>
      </p:sp>
      <p:sp>
        <p:nvSpPr>
          <p:cNvPr id="11" name="Text 7"/>
          <p:cNvSpPr/>
          <p:nvPr/>
        </p:nvSpPr>
        <p:spPr>
          <a:xfrm>
            <a:off x="1000720" y="3055739"/>
            <a:ext cx="5684175" cy="907926"/>
          </a:xfrm>
          <a:prstGeom prst="rect">
            <a:avLst/>
          </a:prstGeom>
          <a:noFill/>
          <a:ln/>
          <a:effectLst>
            <a:outerShdw blurRad="171450" dist="13970" dir="5400000" algn="bl" rotWithShape="0">
              <a:srgbClr val="000000">
                <a:alpha val="70000"/>
              </a:srgbClr>
            </a:outerShdw>
          </a:effectLst>
        </p:spPr>
        <p:txBody>
          <a:bodyPr wrap="square" lIns="0" tIns="0" rIns="0" bIns="0" rtlCol="0" anchor="t"/>
          <a:lstStyle/>
          <a:p>
            <a:pPr marL="0" indent="0" algn="l">
              <a:lnSpc>
                <a:spcPts val="3405"/>
              </a:lnSpc>
              <a:spcAft>
                <a:spcPts val="1240"/>
              </a:spcAft>
              <a:buNone/>
            </a:pPr>
            <a:r>
              <a:rPr lang="en-US" sz="3040" kern="0" spc="-30" dirty="0">
                <a:solidFill>
                  <a:srgbClr val="F2EEFA"/>
                </a:solidFill>
                <a:effectLst>
                  <a:glow rad="107950">
                    <a:srgbClr val="000000">
                      <a:alpha val="15000"/>
                    </a:srgbClr>
                  </a:glow>
                </a:effectLst>
                <a:latin typeface="Constantia" pitchFamily="34" charset="0"/>
                <a:ea typeface="Constantia" pitchFamily="34" charset="-122"/>
                <a:cs typeface="Constantia" pitchFamily="34" charset="-120"/>
              </a:rPr>
              <a:t>Diocese of Des Moines</a:t>
            </a:r>
            <a:br/>
            <a:r>
              <a:rPr lang="en-US" sz="3040" kern="0" spc="-30" dirty="0">
                <a:solidFill>
                  <a:srgbClr val="F2EEFA"/>
                </a:solidFill>
                <a:effectLst>
                  <a:glow rad="107950">
                    <a:srgbClr val="000000">
                      <a:alpha val="15000"/>
                    </a:srgbClr>
                  </a:glow>
                </a:effectLst>
                <a:latin typeface="Constantia" pitchFamily="34" charset="0"/>
                <a:ea typeface="Constantia" pitchFamily="34" charset="-122"/>
                <a:cs typeface="Constantia" pitchFamily="34" charset="-120"/>
              </a:rPr>
              <a:t> </a:t>
            </a:r>
            <a:r>
              <a:rPr lang="en-US" sz="3040" b="1" kern="0" spc="-30" dirty="0">
                <a:solidFill>
                  <a:srgbClr val="C9A227"/>
                </a:solidFill>
                <a:effectLst>
                  <a:glow rad="107950">
                    <a:srgbClr val="000000">
                      <a:alpha val="15000"/>
                    </a:srgbClr>
                  </a:glow>
                </a:effectLst>
                <a:latin typeface="Constantia" pitchFamily="34" charset="0"/>
                <a:ea typeface="Constantia" pitchFamily="34" charset="-122"/>
                <a:cs typeface="Constantia" pitchFamily="34" charset="-120"/>
              </a:rPr>
              <a:t>Confirmation Program</a:t>
            </a:r>
            <a:endParaRPr lang="en-US" sz="3040" dirty="0"/>
          </a:p>
        </p:txBody>
      </p:sp>
      <p:sp>
        <p:nvSpPr>
          <p:cNvPr id="12" name="Text 8"/>
          <p:cNvSpPr/>
          <p:nvPr/>
        </p:nvSpPr>
        <p:spPr>
          <a:xfrm>
            <a:off x="1000720" y="4077891"/>
            <a:ext cx="5029200" cy="222349"/>
          </a:xfrm>
          <a:prstGeom prst="rect">
            <a:avLst/>
          </a:prstGeom>
          <a:noFill/>
          <a:ln/>
        </p:spPr>
        <p:txBody>
          <a:bodyPr wrap="none" lIns="0" tIns="0" rIns="0" bIns="0" rtlCol="0" anchor="t"/>
          <a:lstStyle/>
          <a:p>
            <a:pPr marL="0" indent="0" algn="l">
              <a:lnSpc>
                <a:spcPts val="1751"/>
              </a:lnSpc>
              <a:spcAft>
                <a:spcPts val="2700"/>
              </a:spcAft>
              <a:buNone/>
            </a:pPr>
            <a:r>
              <a:rPr lang="en-US" sz="1130" i="1" kern="0" spc="11" dirty="0">
                <a:solidFill>
                  <a:srgbClr val="9B8FC2"/>
                </a:solidFill>
                <a:effectLst>
                  <a:glow rad="142875">
                    <a:srgbClr val="000000">
                      <a:alpha val="18000"/>
                    </a:srgbClr>
                  </a:glow>
                </a:effectLst>
                <a:latin typeface="Cambria" pitchFamily="34" charset="0"/>
                <a:ea typeface="Cambria" pitchFamily="34" charset="-122"/>
                <a:cs typeface="Cambria" pitchFamily="34" charset="-120"/>
              </a:rPr>
              <a:t>Information for Parish Leaders, Priests and Deacons</a:t>
            </a:r>
            <a:endParaRPr lang="en-US" sz="1130" dirty="0"/>
          </a:p>
        </p:txBody>
      </p:sp>
      <p:sp>
        <p:nvSpPr>
          <p:cNvPr id="13" name="Text 9"/>
          <p:cNvSpPr/>
          <p:nvPr/>
        </p:nvSpPr>
        <p:spPr>
          <a:xfrm>
            <a:off x="0" y="4729609"/>
            <a:ext cx="9144000" cy="413891"/>
          </a:xfrm>
          <a:prstGeom prst="rect">
            <a:avLst/>
          </a:prstGeom>
          <a:solidFill>
            <a:srgbClr val="0F0A28">
              <a:alpha val="82000"/>
            </a:srgbClr>
          </a:solidFill>
          <a:ln/>
        </p:spPr>
        <p:txBody>
          <a:bodyPr wrap="square" rtlCol="0" anchor="t"/>
          <a:lstStyle/>
          <a:p>
            <a:pPr marL="0" indent="0">
              <a:buNone/>
            </a:pPr>
            <a:endParaRPr lang="en-US" dirty="0"/>
          </a:p>
        </p:txBody>
      </p:sp>
      <p:sp>
        <p:nvSpPr>
          <p:cNvPr id="14" name="Text 10"/>
          <p:cNvSpPr/>
          <p:nvPr/>
        </p:nvSpPr>
        <p:spPr>
          <a:xfrm>
            <a:off x="0" y="4729609"/>
            <a:ext cx="9144000" cy="9525"/>
          </a:xfrm>
          <a:prstGeom prst="rect">
            <a:avLst/>
          </a:prstGeom>
          <a:solidFill>
            <a:srgbClr val="C9A227">
              <a:alpha val="28000"/>
            </a:srgbClr>
          </a:solidFill>
          <a:ln/>
        </p:spPr>
        <p:txBody>
          <a:bodyPr wrap="none" rtlCol="0" anchor="t"/>
          <a:lstStyle/>
          <a:p>
            <a:pPr marL="0" indent="0">
              <a:buNone/>
            </a:pPr>
            <a:endParaRPr lang="en-US" dirty="0"/>
          </a:p>
        </p:txBody>
      </p:sp>
      <p:sp>
        <p:nvSpPr>
          <p:cNvPr id="17" name="Text 12"/>
          <p:cNvSpPr/>
          <p:nvPr/>
        </p:nvSpPr>
        <p:spPr>
          <a:xfrm>
            <a:off x="6742509" y="4862513"/>
            <a:ext cx="7590" cy="157460"/>
          </a:xfrm>
          <a:prstGeom prst="rect">
            <a:avLst/>
          </a:prstGeom>
          <a:solidFill>
            <a:srgbClr val="C9A227">
              <a:alpha val="19000"/>
            </a:srgbClr>
          </a:solidFill>
          <a:ln/>
        </p:spPr>
        <p:txBody>
          <a:bodyPr wrap="none" rtlCol="0" anchor="t"/>
          <a:lstStyle/>
          <a:p>
            <a:pPr marL="0" indent="0">
              <a:buNone/>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0F0C1E"/>
        </a:solidFill>
        <a:effectLst/>
      </p:bgPr>
    </p:bg>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C8FB6BE9-299C-21D0-15EB-3050C9AF7479}"/>
              </a:ext>
            </a:extLst>
          </p:cNvPr>
          <p:cNvGrpSpPr/>
          <p:nvPr/>
        </p:nvGrpSpPr>
        <p:grpSpPr>
          <a:xfrm>
            <a:off x="393055" y="841251"/>
            <a:ext cx="8343900" cy="3460998"/>
            <a:chOff x="400050" y="157460"/>
            <a:chExt cx="8343900" cy="3460998"/>
          </a:xfrm>
        </p:grpSpPr>
        <p:sp>
          <p:nvSpPr>
            <p:cNvPr id="5" name="Text 3"/>
            <p:cNvSpPr/>
            <p:nvPr/>
          </p:nvSpPr>
          <p:spPr>
            <a:xfrm>
              <a:off x="409575" y="656183"/>
              <a:ext cx="3867302" cy="29170"/>
            </a:xfrm>
            <a:custGeom>
              <a:avLst/>
              <a:gdLst/>
              <a:ahLst/>
              <a:cxnLst/>
              <a:rect l="l" t="t" r="r" b="b"/>
              <a:pathLst>
                <a:path w="3867302" h="29170">
                  <a:moveTo>
                    <a:pt x="71120" y="0"/>
                  </a:moveTo>
                  <a:lnTo>
                    <a:pt x="3796182" y="0"/>
                  </a:lnTo>
                  <a:lnTo>
                    <a:pt x="3818662" y="3646"/>
                  </a:lnTo>
                  <a:lnTo>
                    <a:pt x="3827553" y="7293"/>
                  </a:lnTo>
                  <a:lnTo>
                    <a:pt x="3834081" y="10939"/>
                  </a:lnTo>
                  <a:lnTo>
                    <a:pt x="3839332" y="14585"/>
                  </a:lnTo>
                  <a:lnTo>
                    <a:pt x="3843731" y="18231"/>
                  </a:lnTo>
                  <a:lnTo>
                    <a:pt x="3847498" y="21878"/>
                  </a:lnTo>
                  <a:lnTo>
                    <a:pt x="3850763" y="25524"/>
                  </a:lnTo>
                  <a:lnTo>
                    <a:pt x="3853613" y="29170"/>
                  </a:lnTo>
                  <a:lnTo>
                    <a:pt x="13689" y="29170"/>
                  </a:lnTo>
                  <a:lnTo>
                    <a:pt x="16539" y="25524"/>
                  </a:lnTo>
                  <a:lnTo>
                    <a:pt x="19805" y="21878"/>
                  </a:lnTo>
                  <a:lnTo>
                    <a:pt x="23572" y="18231"/>
                  </a:lnTo>
                  <a:lnTo>
                    <a:pt x="27971" y="14585"/>
                  </a:lnTo>
                  <a:lnTo>
                    <a:pt x="33222" y="10939"/>
                  </a:lnTo>
                  <a:lnTo>
                    <a:pt x="39749" y="7293"/>
                  </a:lnTo>
                  <a:lnTo>
                    <a:pt x="48640" y="3646"/>
                  </a:lnTo>
                  <a:close/>
                </a:path>
              </a:pathLst>
            </a:custGeom>
            <a:gradFill rotWithShape="1">
              <a:gsLst>
                <a:gs pos="0">
                  <a:srgbClr val="4CAF6E"/>
                </a:gs>
                <a:gs pos="100000">
                  <a:srgbClr val="000000">
                    <a:alpha val="0"/>
                  </a:srgbClr>
                </a:gs>
              </a:gsLst>
              <a:lin ang="0" scaled="1"/>
            </a:gradFill>
            <a:ln/>
          </p:spPr>
          <p:txBody>
            <a:bodyPr wrap="none" rtlCol="0" anchor="t"/>
            <a:lstStyle/>
            <a:p>
              <a:pPr marL="0" indent="0">
                <a:buNone/>
              </a:pPr>
              <a:endParaRPr lang="en-US" dirty="0"/>
            </a:p>
          </p:txBody>
        </p:sp>
        <p:sp>
          <p:nvSpPr>
            <p:cNvPr id="6" name="Text 4"/>
            <p:cNvSpPr/>
            <p:nvPr/>
          </p:nvSpPr>
          <p:spPr>
            <a:xfrm>
              <a:off x="4867126" y="656183"/>
              <a:ext cx="3867302" cy="29170"/>
            </a:xfrm>
            <a:custGeom>
              <a:avLst/>
              <a:gdLst/>
              <a:ahLst/>
              <a:cxnLst/>
              <a:rect l="l" t="t" r="r" b="b"/>
              <a:pathLst>
                <a:path w="3867302" h="29170">
                  <a:moveTo>
                    <a:pt x="71120" y="0"/>
                  </a:moveTo>
                  <a:lnTo>
                    <a:pt x="3796182" y="0"/>
                  </a:lnTo>
                  <a:lnTo>
                    <a:pt x="3818662" y="3646"/>
                  </a:lnTo>
                  <a:lnTo>
                    <a:pt x="3827553" y="7293"/>
                  </a:lnTo>
                  <a:lnTo>
                    <a:pt x="3834081" y="10939"/>
                  </a:lnTo>
                  <a:lnTo>
                    <a:pt x="3839332" y="14585"/>
                  </a:lnTo>
                  <a:lnTo>
                    <a:pt x="3843731" y="18231"/>
                  </a:lnTo>
                  <a:lnTo>
                    <a:pt x="3847498" y="21878"/>
                  </a:lnTo>
                  <a:lnTo>
                    <a:pt x="3850763" y="25524"/>
                  </a:lnTo>
                  <a:lnTo>
                    <a:pt x="3853613" y="29170"/>
                  </a:lnTo>
                  <a:lnTo>
                    <a:pt x="13689" y="29170"/>
                  </a:lnTo>
                  <a:lnTo>
                    <a:pt x="16539" y="25524"/>
                  </a:lnTo>
                  <a:lnTo>
                    <a:pt x="19805" y="21878"/>
                  </a:lnTo>
                  <a:lnTo>
                    <a:pt x="23572" y="18231"/>
                  </a:lnTo>
                  <a:lnTo>
                    <a:pt x="27971" y="14585"/>
                  </a:lnTo>
                  <a:lnTo>
                    <a:pt x="33222" y="10939"/>
                  </a:lnTo>
                  <a:lnTo>
                    <a:pt x="39749" y="7293"/>
                  </a:lnTo>
                  <a:lnTo>
                    <a:pt x="48640" y="3646"/>
                  </a:lnTo>
                  <a:close/>
                </a:path>
              </a:pathLst>
            </a:custGeom>
            <a:gradFill rotWithShape="1">
              <a:gsLst>
                <a:gs pos="0">
                  <a:srgbClr val="D94F4F"/>
                </a:gs>
                <a:gs pos="100000">
                  <a:srgbClr val="000000">
                    <a:alpha val="0"/>
                  </a:srgbClr>
                </a:gs>
              </a:gsLst>
              <a:lin ang="0" scaled="1"/>
            </a:gradFill>
            <a:ln/>
          </p:spPr>
          <p:txBody>
            <a:bodyPr wrap="none" rtlCol="0" anchor="t"/>
            <a:lstStyle/>
            <a:p>
              <a:pPr marL="0" indent="0">
                <a:buNone/>
              </a:pPr>
              <a:endParaRPr lang="en-US" dirty="0"/>
            </a:p>
          </p:txBody>
        </p:sp>
        <p:sp>
          <p:nvSpPr>
            <p:cNvPr id="7" name="Text 5"/>
            <p:cNvSpPr/>
            <p:nvPr/>
          </p:nvSpPr>
          <p:spPr>
            <a:xfrm>
              <a:off x="400050" y="171301"/>
              <a:ext cx="35421" cy="372070"/>
            </a:xfrm>
            <a:prstGeom prst="roundRect">
              <a:avLst>
                <a:gd name="adj" fmla="val 60953"/>
              </a:avLst>
            </a:prstGeom>
            <a:gradFill rotWithShape="1">
              <a:gsLst>
                <a:gs pos="0">
                  <a:srgbClr val="C9A227"/>
                </a:gs>
                <a:gs pos="100000">
                  <a:srgbClr val="C9A227">
                    <a:alpha val="30000"/>
                  </a:srgbClr>
                </a:gs>
              </a:gsLst>
              <a:lin ang="5400000" scaled="1"/>
            </a:gradFill>
            <a:ln/>
          </p:spPr>
          <p:txBody>
            <a:bodyPr wrap="square" rtlCol="0" anchor="t"/>
            <a:lstStyle/>
            <a:p>
              <a:pPr marL="0" indent="0">
                <a:buNone/>
              </a:pPr>
              <a:endParaRPr lang="en-US" dirty="0"/>
            </a:p>
          </p:txBody>
        </p:sp>
        <p:sp>
          <p:nvSpPr>
            <p:cNvPr id="8" name="Text 6"/>
            <p:cNvSpPr/>
            <p:nvPr/>
          </p:nvSpPr>
          <p:spPr>
            <a:xfrm>
              <a:off x="549771" y="157460"/>
              <a:ext cx="5778563" cy="222498"/>
            </a:xfrm>
            <a:prstGeom prst="rect">
              <a:avLst/>
            </a:prstGeom>
            <a:noFill/>
            <a:ln/>
          </p:spPr>
          <p:txBody>
            <a:bodyPr wrap="none" lIns="0" tIns="0" rIns="0" bIns="0" rtlCol="0" anchor="t"/>
            <a:lstStyle/>
            <a:p>
              <a:pPr marL="0" indent="0" algn="l">
                <a:lnSpc>
                  <a:spcPts val="1752"/>
                </a:lnSpc>
                <a:buNone/>
              </a:pPr>
              <a:r>
                <a:rPr lang="en-US" sz="1460" b="1" dirty="0">
                  <a:solidFill>
                    <a:srgbClr val="F2EEFA"/>
                  </a:solidFill>
                  <a:latin typeface="Constantia" pitchFamily="34" charset="0"/>
                  <a:ea typeface="Constantia" pitchFamily="34" charset="-122"/>
                  <a:cs typeface="Constantia" pitchFamily="34" charset="-120"/>
                </a:rPr>
                <a:t>Know the Difference: Pastoral Flexibility vs. Spiritual Consumerism</a:t>
              </a:r>
              <a:endParaRPr lang="en-US" sz="1460" dirty="0"/>
            </a:p>
          </p:txBody>
        </p:sp>
        <p:sp>
          <p:nvSpPr>
            <p:cNvPr id="11" name="Text 8"/>
            <p:cNvSpPr/>
            <p:nvPr/>
          </p:nvSpPr>
          <p:spPr>
            <a:xfrm>
              <a:off x="400050" y="646658"/>
              <a:ext cx="3886349" cy="2971800"/>
            </a:xfrm>
            <a:prstGeom prst="roundRect">
              <a:avLst>
                <a:gd name="adj" fmla="val 2393"/>
              </a:avLst>
            </a:prstGeom>
            <a:gradFill rotWithShape="1">
              <a:gsLst>
                <a:gs pos="0">
                  <a:srgbClr val="4CAF6E">
                    <a:alpha val="12000"/>
                  </a:srgbClr>
                </a:gs>
                <a:gs pos="70000">
                  <a:srgbClr val="1E1840">
                    <a:alpha val="70000"/>
                  </a:srgbClr>
                </a:gs>
              </a:gsLst>
              <a:lin ang="2700000" scaled="1"/>
            </a:gradFill>
            <a:ln w="9525">
              <a:solidFill>
                <a:srgbClr val="4CAF6E">
                  <a:alpha val="35000"/>
                </a:srgbClr>
              </a:solidFill>
            </a:ln>
          </p:spPr>
          <p:txBody>
            <a:bodyPr wrap="square" rtlCol="0" anchor="t"/>
            <a:lstStyle/>
            <a:p>
              <a:pPr marL="0" indent="0">
                <a:buNone/>
              </a:pPr>
              <a:endParaRPr lang="en-US" dirty="0"/>
            </a:p>
          </p:txBody>
        </p:sp>
        <p:sp>
          <p:nvSpPr>
            <p:cNvPr id="12" name="Text 9"/>
            <p:cNvSpPr/>
            <p:nvPr/>
          </p:nvSpPr>
          <p:spPr>
            <a:xfrm>
              <a:off x="567035" y="1128415"/>
              <a:ext cx="3552379" cy="9525"/>
            </a:xfrm>
            <a:prstGeom prst="rect">
              <a:avLst/>
            </a:prstGeom>
            <a:solidFill>
              <a:srgbClr val="FFFFFF">
                <a:alpha val="8000"/>
              </a:srgbClr>
            </a:solidFill>
            <a:ln/>
          </p:spPr>
          <p:txBody>
            <a:bodyPr wrap="none" rtlCol="0" anchor="t"/>
            <a:lstStyle/>
            <a:p>
              <a:pPr marL="0" indent="0">
                <a:buNone/>
              </a:pPr>
              <a:endParaRPr lang="en-US" dirty="0"/>
            </a:p>
          </p:txBody>
        </p:sp>
        <p:sp>
          <p:nvSpPr>
            <p:cNvPr id="13" name="Text 10"/>
            <p:cNvSpPr/>
            <p:nvPr/>
          </p:nvSpPr>
          <p:spPr>
            <a:xfrm>
              <a:off x="567035" y="799654"/>
              <a:ext cx="242441" cy="242441"/>
            </a:xfrm>
            <a:prstGeom prst="roundRect">
              <a:avLst>
                <a:gd name="adj" fmla="val 23573"/>
              </a:avLst>
            </a:prstGeom>
            <a:solidFill>
              <a:srgbClr val="4CAF6E">
                <a:alpha val="20000"/>
              </a:srgbClr>
            </a:solidFill>
            <a:ln/>
          </p:spPr>
          <p:txBody>
            <a:bodyPr wrap="none" rtlCol="0" anchor="t"/>
            <a:lstStyle/>
            <a:p>
              <a:pPr marL="0" indent="0">
                <a:buNone/>
              </a:pPr>
              <a:endParaRPr lang="en-US" dirty="0"/>
            </a:p>
          </p:txBody>
        </p:sp>
        <p:pic>
          <p:nvPicPr>
            <p:cNvPr id="14"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1962" y="854580"/>
              <a:ext cx="132588" cy="132588"/>
            </a:xfrm>
            <a:prstGeom prst="rect">
              <a:avLst/>
            </a:prstGeom>
          </p:spPr>
        </p:pic>
        <p:sp>
          <p:nvSpPr>
            <p:cNvPr id="15" name="Text 11"/>
            <p:cNvSpPr/>
            <p:nvPr/>
          </p:nvSpPr>
          <p:spPr>
            <a:xfrm>
              <a:off x="880467" y="856804"/>
              <a:ext cx="1425104" cy="127992"/>
            </a:xfrm>
            <a:prstGeom prst="rect">
              <a:avLst/>
            </a:prstGeom>
            <a:noFill/>
            <a:ln/>
          </p:spPr>
          <p:txBody>
            <a:bodyPr wrap="none" lIns="0" tIns="0" rIns="0" bIns="0" rtlCol="0" anchor="ctr"/>
            <a:lstStyle/>
            <a:p>
              <a:pPr marL="0" indent="0" algn="l">
                <a:lnSpc>
                  <a:spcPts val="1008"/>
                </a:lnSpc>
                <a:buNone/>
              </a:pPr>
              <a:r>
                <a:rPr lang="en-US" sz="840" b="1" kern="0" spc="50" dirty="0">
                  <a:solidFill>
                    <a:srgbClr val="4CAF6E"/>
                  </a:solidFill>
                  <a:latin typeface="Constantia" pitchFamily="34" charset="0"/>
                  <a:ea typeface="Constantia" pitchFamily="34" charset="-122"/>
                  <a:cs typeface="Constantia" pitchFamily="34" charset="-120"/>
                </a:rPr>
                <a:t>PARISHES MAY ADAPT</a:t>
              </a:r>
              <a:endParaRPr lang="en-US" sz="840" dirty="0"/>
            </a:p>
          </p:txBody>
        </p:sp>
        <p:pic>
          <p:nvPicPr>
            <p:cNvPr id="16"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4543" y="1233348"/>
              <a:ext cx="132588" cy="132588"/>
            </a:xfrm>
            <a:prstGeom prst="rect">
              <a:avLst/>
            </a:prstGeom>
          </p:spPr>
        </p:pic>
        <p:sp>
          <p:nvSpPr>
            <p:cNvPr id="17" name="Text 12"/>
            <p:cNvSpPr/>
            <p:nvPr/>
          </p:nvSpPr>
          <p:spPr>
            <a:xfrm>
              <a:off x="775246" y="1238250"/>
              <a:ext cx="1827669" cy="140047"/>
            </a:xfrm>
            <a:prstGeom prst="rect">
              <a:avLst/>
            </a:prstGeom>
            <a:noFill/>
            <a:ln/>
          </p:spPr>
          <p:txBody>
            <a:bodyPr wrap="none" lIns="0" tIns="0" rIns="0" bIns="0" rtlCol="0" anchor="t"/>
            <a:lstStyle/>
            <a:p>
              <a:pPr marL="0" indent="0" algn="l">
                <a:lnSpc>
                  <a:spcPts val="1102"/>
                </a:lnSpc>
                <a:buNone/>
              </a:pPr>
              <a:r>
                <a:rPr lang="en-US" sz="760" dirty="0">
                  <a:solidFill>
                    <a:srgbClr val="F2EEFA"/>
                  </a:solidFill>
                  <a:latin typeface="Cambria" pitchFamily="34" charset="0"/>
                  <a:ea typeface="Cambria" pitchFamily="34" charset="-122"/>
                  <a:cs typeface="Cambria" pitchFamily="34" charset="-120"/>
                </a:rPr>
                <a:t>Which of the </a:t>
              </a:r>
              <a:r>
                <a:rPr lang="en-US" sz="760" b="1" dirty="0">
                  <a:solidFill>
                    <a:srgbClr val="F2EEFA"/>
                  </a:solidFill>
                  <a:latin typeface="Cambria" pitchFamily="34" charset="0"/>
                  <a:ea typeface="Cambria" pitchFamily="34" charset="-122"/>
                  <a:cs typeface="Cambria" pitchFamily="34" charset="-120"/>
                </a:rPr>
                <a:t>three delivery models</a:t>
              </a:r>
              <a:r>
                <a:rPr lang="en-US" sz="760" dirty="0">
                  <a:solidFill>
                    <a:srgbClr val="F2EEFA"/>
                  </a:solidFill>
                  <a:latin typeface="Cambria" pitchFamily="34" charset="0"/>
                  <a:ea typeface="Cambria" pitchFamily="34" charset="-122"/>
                  <a:cs typeface="Cambria" pitchFamily="34" charset="-120"/>
                </a:rPr>
                <a:t> to use</a:t>
              </a:r>
              <a:endParaRPr lang="en-US" sz="760" dirty="0"/>
            </a:p>
          </p:txBody>
        </p:sp>
        <p:pic>
          <p:nvPicPr>
            <p:cNvPr id="18"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4543" y="1449148"/>
              <a:ext cx="132588" cy="132588"/>
            </a:xfrm>
            <a:prstGeom prst="rect">
              <a:avLst/>
            </a:prstGeom>
          </p:spPr>
        </p:pic>
        <p:sp>
          <p:nvSpPr>
            <p:cNvPr id="19" name="Text 13"/>
            <p:cNvSpPr/>
            <p:nvPr/>
          </p:nvSpPr>
          <p:spPr>
            <a:xfrm>
              <a:off x="775246" y="1454051"/>
              <a:ext cx="3208243" cy="140047"/>
            </a:xfrm>
            <a:prstGeom prst="rect">
              <a:avLst/>
            </a:prstGeom>
            <a:noFill/>
            <a:ln/>
          </p:spPr>
          <p:txBody>
            <a:bodyPr wrap="none" lIns="0" tIns="0" rIns="0" bIns="0" rtlCol="0" anchor="t"/>
            <a:lstStyle/>
            <a:p>
              <a:pPr marL="0" indent="0" algn="l">
                <a:lnSpc>
                  <a:spcPts val="1102"/>
                </a:lnSpc>
                <a:buNone/>
              </a:pPr>
              <a:r>
                <a:rPr lang="en-US" sz="760" b="1" dirty="0">
                  <a:solidFill>
                    <a:srgbClr val="F2EEFA"/>
                  </a:solidFill>
                  <a:latin typeface="Cambria" pitchFamily="34" charset="0"/>
                  <a:ea typeface="Cambria" pitchFamily="34" charset="-122"/>
                  <a:cs typeface="Cambria" pitchFamily="34" charset="-120"/>
                </a:rPr>
                <a:t>Start month</a:t>
              </a:r>
              <a:r>
                <a:rPr lang="en-US" sz="760" dirty="0">
                  <a:solidFill>
                    <a:srgbClr val="F2EEFA"/>
                  </a:solidFill>
                  <a:latin typeface="Cambria" pitchFamily="34" charset="0"/>
                  <a:ea typeface="Cambria" pitchFamily="34" charset="-122"/>
                  <a:cs typeface="Cambria" pitchFamily="34" charset="-120"/>
                </a:rPr>
                <a:t> of the program year — four sample calendar options provided</a:t>
              </a:r>
              <a:endParaRPr lang="en-US" sz="760" dirty="0"/>
            </a:p>
          </p:txBody>
        </p:sp>
        <p:pic>
          <p:nvPicPr>
            <p:cNvPr id="20" name="Image 4"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4543" y="1664949"/>
              <a:ext cx="132588" cy="132588"/>
            </a:xfrm>
            <a:prstGeom prst="rect">
              <a:avLst/>
            </a:prstGeom>
          </p:spPr>
        </p:pic>
        <p:sp>
          <p:nvSpPr>
            <p:cNvPr id="21" name="Text 14"/>
            <p:cNvSpPr/>
            <p:nvPr/>
          </p:nvSpPr>
          <p:spPr>
            <a:xfrm>
              <a:off x="775246" y="1669852"/>
              <a:ext cx="2009061" cy="140047"/>
            </a:xfrm>
            <a:prstGeom prst="rect">
              <a:avLst/>
            </a:prstGeom>
            <a:noFill/>
            <a:ln/>
          </p:spPr>
          <p:txBody>
            <a:bodyPr wrap="none" lIns="0" tIns="0" rIns="0" bIns="0" rtlCol="0" anchor="t"/>
            <a:lstStyle/>
            <a:p>
              <a:pPr marL="0" indent="0" algn="l">
                <a:lnSpc>
                  <a:spcPts val="1102"/>
                </a:lnSpc>
                <a:buNone/>
              </a:pPr>
              <a:r>
                <a:rPr lang="en-US" sz="760" dirty="0">
                  <a:solidFill>
                    <a:srgbClr val="F2EEFA"/>
                  </a:solidFill>
                  <a:latin typeface="Cambria" pitchFamily="34" charset="0"/>
                  <a:ea typeface="Cambria" pitchFamily="34" charset="-122"/>
                  <a:cs typeface="Cambria" pitchFamily="34" charset="-120"/>
                </a:rPr>
                <a:t>Which </a:t>
              </a:r>
              <a:r>
                <a:rPr lang="en-US" sz="760" b="1" dirty="0">
                  <a:solidFill>
                    <a:srgbClr val="F2EEFA"/>
                  </a:solidFill>
                  <a:latin typeface="Cambria" pitchFamily="34" charset="0"/>
                  <a:ea typeface="Cambria" pitchFamily="34" charset="-122"/>
                  <a:cs typeface="Cambria" pitchFamily="34" charset="-120"/>
                </a:rPr>
                <a:t>approved publisher curriculum</a:t>
              </a:r>
              <a:r>
                <a:rPr lang="en-US" sz="760" dirty="0">
                  <a:solidFill>
                    <a:srgbClr val="F2EEFA"/>
                  </a:solidFill>
                  <a:latin typeface="Cambria" pitchFamily="34" charset="0"/>
                  <a:ea typeface="Cambria" pitchFamily="34" charset="-122"/>
                  <a:cs typeface="Cambria" pitchFamily="34" charset="-120"/>
                </a:rPr>
                <a:t> to use as you move toward a younger age</a:t>
              </a:r>
              <a:endParaRPr lang="en-US" sz="760" dirty="0"/>
            </a:p>
          </p:txBody>
        </p:sp>
        <p:pic>
          <p:nvPicPr>
            <p:cNvPr id="22" name="Image 5"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4543" y="1880750"/>
              <a:ext cx="132588" cy="132588"/>
            </a:xfrm>
            <a:prstGeom prst="rect">
              <a:avLst/>
            </a:prstGeom>
          </p:spPr>
        </p:pic>
        <p:sp>
          <p:nvSpPr>
            <p:cNvPr id="23" name="Text 15"/>
            <p:cNvSpPr/>
            <p:nvPr/>
          </p:nvSpPr>
          <p:spPr>
            <a:xfrm>
              <a:off x="775246" y="1885652"/>
              <a:ext cx="2825323" cy="140047"/>
            </a:xfrm>
            <a:prstGeom prst="rect">
              <a:avLst/>
            </a:prstGeom>
            <a:noFill/>
            <a:ln/>
          </p:spPr>
          <p:txBody>
            <a:bodyPr wrap="none" lIns="0" tIns="0" rIns="0" bIns="0" rtlCol="0" anchor="t"/>
            <a:lstStyle/>
            <a:p>
              <a:pPr marL="0" indent="0" algn="l">
                <a:lnSpc>
                  <a:spcPts val="1102"/>
                </a:lnSpc>
                <a:buNone/>
              </a:pPr>
              <a:r>
                <a:rPr lang="en-US" sz="760" dirty="0">
                  <a:solidFill>
                    <a:srgbClr val="F2EEFA"/>
                  </a:solidFill>
                  <a:latin typeface="Cambria" pitchFamily="34" charset="0"/>
                  <a:ea typeface="Cambria" pitchFamily="34" charset="-122"/>
                  <a:cs typeface="Cambria" pitchFamily="34" charset="-120"/>
                </a:rPr>
                <a:t>How your </a:t>
              </a:r>
              <a:r>
                <a:rPr lang="en-US" sz="760" b="1" dirty="0">
                  <a:solidFill>
                    <a:srgbClr val="F2EEFA"/>
                  </a:solidFill>
                  <a:latin typeface="Cambria" pitchFamily="34" charset="0"/>
                  <a:ea typeface="Cambria" pitchFamily="34" charset="-122"/>
                  <a:cs typeface="Cambria" pitchFamily="34" charset="-120"/>
                </a:rPr>
                <a:t>retreat is structured</a:t>
              </a:r>
              <a:r>
                <a:rPr lang="en-US" sz="760" dirty="0">
                  <a:solidFill>
                    <a:srgbClr val="F2EEFA"/>
                  </a:solidFill>
                  <a:latin typeface="Cambria" pitchFamily="34" charset="0"/>
                  <a:ea typeface="Cambria" pitchFamily="34" charset="-122"/>
                  <a:cs typeface="Cambria" pitchFamily="34" charset="-120"/>
                </a:rPr>
                <a:t> using the sample retreat framework</a:t>
              </a:r>
              <a:endParaRPr lang="en-US" sz="760" dirty="0"/>
            </a:p>
          </p:txBody>
        </p:sp>
        <p:pic>
          <p:nvPicPr>
            <p:cNvPr id="24" name="Image 6"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54543" y="2096551"/>
              <a:ext cx="132588" cy="132588"/>
            </a:xfrm>
            <a:prstGeom prst="rect">
              <a:avLst/>
            </a:prstGeom>
          </p:spPr>
        </p:pic>
        <p:sp>
          <p:nvSpPr>
            <p:cNvPr id="25" name="Text 16"/>
            <p:cNvSpPr/>
            <p:nvPr/>
          </p:nvSpPr>
          <p:spPr>
            <a:xfrm>
              <a:off x="775246" y="2101453"/>
              <a:ext cx="2154109" cy="140047"/>
            </a:xfrm>
            <a:prstGeom prst="rect">
              <a:avLst/>
            </a:prstGeom>
            <a:noFill/>
            <a:ln/>
          </p:spPr>
          <p:txBody>
            <a:bodyPr wrap="none" lIns="0" tIns="0" rIns="0" bIns="0" rtlCol="0" anchor="t"/>
            <a:lstStyle/>
            <a:p>
              <a:pPr marL="0" indent="0" algn="l">
                <a:lnSpc>
                  <a:spcPts val="1102"/>
                </a:lnSpc>
                <a:buNone/>
              </a:pPr>
              <a:r>
                <a:rPr lang="en-US" sz="760" b="1" dirty="0">
                  <a:solidFill>
                    <a:srgbClr val="F2EEFA"/>
                  </a:solidFill>
                  <a:latin typeface="Cambria" pitchFamily="34" charset="0"/>
                  <a:ea typeface="Cambria" pitchFamily="34" charset="-122"/>
                  <a:cs typeface="Cambria" pitchFamily="34" charset="-120"/>
                </a:rPr>
                <a:t>Hospitality, gathering format,</a:t>
              </a:r>
              <a:r>
                <a:rPr lang="en-US" sz="760" dirty="0">
                  <a:solidFill>
                    <a:srgbClr val="F2EEFA"/>
                  </a:solidFill>
                  <a:latin typeface="Cambria" pitchFamily="34" charset="0"/>
                  <a:ea typeface="Cambria" pitchFamily="34" charset="-122"/>
                  <a:cs typeface="Cambria" pitchFamily="34" charset="-120"/>
                </a:rPr>
                <a:t> and session length</a:t>
              </a:r>
              <a:endParaRPr lang="en-US" sz="760" dirty="0"/>
            </a:p>
          </p:txBody>
        </p:sp>
        <p:pic>
          <p:nvPicPr>
            <p:cNvPr id="26" name="Image 7"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54543" y="2312352"/>
              <a:ext cx="132588" cy="132588"/>
            </a:xfrm>
            <a:prstGeom prst="rect">
              <a:avLst/>
            </a:prstGeom>
          </p:spPr>
        </p:pic>
        <p:sp>
          <p:nvSpPr>
            <p:cNvPr id="27" name="Text 17"/>
            <p:cNvSpPr/>
            <p:nvPr/>
          </p:nvSpPr>
          <p:spPr>
            <a:xfrm>
              <a:off x="775246" y="2317254"/>
              <a:ext cx="3335283" cy="140047"/>
            </a:xfrm>
            <a:prstGeom prst="rect">
              <a:avLst/>
            </a:prstGeom>
            <a:noFill/>
            <a:ln/>
          </p:spPr>
          <p:txBody>
            <a:bodyPr wrap="none" lIns="0" tIns="0" rIns="0" bIns="0" rtlCol="0" anchor="t"/>
            <a:lstStyle/>
            <a:p>
              <a:pPr marL="0" indent="0" algn="l">
                <a:lnSpc>
                  <a:spcPts val="1102"/>
                </a:lnSpc>
                <a:buNone/>
              </a:pPr>
              <a:r>
                <a:rPr lang="en-US" sz="760" b="1" dirty="0">
                  <a:solidFill>
                    <a:srgbClr val="F2EEFA"/>
                  </a:solidFill>
                  <a:latin typeface="Cambria" pitchFamily="34" charset="0"/>
                  <a:ea typeface="Cambria" pitchFamily="34" charset="-122"/>
                  <a:cs typeface="Cambria" pitchFamily="34" charset="-120"/>
                </a:rPr>
                <a:t>Pastoral accommodations</a:t>
              </a:r>
              <a:r>
                <a:rPr lang="en-US" sz="760" dirty="0">
                  <a:solidFill>
                    <a:srgbClr val="F2EEFA"/>
                  </a:solidFill>
                  <a:latin typeface="Cambria" pitchFamily="34" charset="0"/>
                  <a:ea typeface="Cambria" pitchFamily="34" charset="-122"/>
                  <a:cs typeface="Cambria" pitchFamily="34" charset="-120"/>
                </a:rPr>
                <a:t> for persons with disabilities with diocesan guidance</a:t>
              </a:r>
              <a:endParaRPr lang="en-US" sz="760" dirty="0"/>
            </a:p>
          </p:txBody>
        </p:sp>
        <p:sp>
          <p:nvSpPr>
            <p:cNvPr id="28" name="Text 18"/>
            <p:cNvSpPr/>
            <p:nvPr/>
          </p:nvSpPr>
          <p:spPr>
            <a:xfrm>
              <a:off x="4565005" y="646658"/>
              <a:ext cx="13841" cy="1306860"/>
            </a:xfrm>
            <a:prstGeom prst="rect">
              <a:avLst/>
            </a:prstGeom>
            <a:gradFill rotWithShape="1">
              <a:gsLst>
                <a:gs pos="0">
                  <a:srgbClr val="000000">
                    <a:alpha val="0"/>
                  </a:srgbClr>
                </a:gs>
                <a:gs pos="50000">
                  <a:srgbClr val="C9A227">
                    <a:alpha val="40000"/>
                  </a:srgbClr>
                </a:gs>
                <a:gs pos="100000">
                  <a:srgbClr val="000000">
                    <a:alpha val="0"/>
                  </a:srgbClr>
                </a:gs>
              </a:gsLst>
              <a:lin ang="5400000" scaled="1"/>
            </a:gradFill>
            <a:ln/>
          </p:spPr>
          <p:txBody>
            <a:bodyPr wrap="square" rtlCol="0" anchor="t"/>
            <a:lstStyle/>
            <a:p>
              <a:pPr marL="0" indent="0">
                <a:buNone/>
              </a:pPr>
              <a:endParaRPr lang="en-US" dirty="0"/>
            </a:p>
          </p:txBody>
        </p:sp>
        <p:sp>
          <p:nvSpPr>
            <p:cNvPr id="29" name="Text 19"/>
            <p:cNvSpPr/>
            <p:nvPr/>
          </p:nvSpPr>
          <p:spPr>
            <a:xfrm>
              <a:off x="4436120" y="1996678"/>
              <a:ext cx="271760" cy="298936"/>
            </a:xfrm>
            <a:prstGeom prst="ellipse">
              <a:avLst/>
            </a:prstGeom>
            <a:solidFill>
              <a:srgbClr val="C9A227">
                <a:alpha val="15000"/>
              </a:srgbClr>
            </a:solidFill>
            <a:ln w="9525">
              <a:solidFill>
                <a:srgbClr val="C9A227"/>
              </a:solidFill>
            </a:ln>
          </p:spPr>
          <p:txBody>
            <a:bodyPr wrap="none" lIns="0" tIns="0" rIns="0" bIns="0" rtlCol="0" anchor="ctr"/>
            <a:lstStyle/>
            <a:p>
              <a:pPr marL="0" indent="0" algn="ctr">
                <a:buNone/>
              </a:pPr>
              <a:r>
                <a:rPr lang="en-US" sz="620" b="1" kern="0" spc="31" dirty="0">
                  <a:solidFill>
                    <a:srgbClr val="C9A227"/>
                  </a:solidFill>
                  <a:latin typeface="Constantia" pitchFamily="34" charset="0"/>
                  <a:ea typeface="Constantia" pitchFamily="34" charset="-122"/>
                  <a:cs typeface="Constantia" pitchFamily="34" charset="-120"/>
                </a:rPr>
                <a:t>VS</a:t>
              </a:r>
              <a:endParaRPr lang="en-US" sz="620" dirty="0"/>
            </a:p>
          </p:txBody>
        </p:sp>
        <p:sp>
          <p:nvSpPr>
            <p:cNvPr id="30" name="Text 20"/>
            <p:cNvSpPr/>
            <p:nvPr/>
          </p:nvSpPr>
          <p:spPr>
            <a:xfrm>
              <a:off x="4565005" y="2311598"/>
              <a:ext cx="13841" cy="1306860"/>
            </a:xfrm>
            <a:prstGeom prst="rect">
              <a:avLst/>
            </a:prstGeom>
            <a:gradFill rotWithShape="1">
              <a:gsLst>
                <a:gs pos="0">
                  <a:srgbClr val="000000">
                    <a:alpha val="0"/>
                  </a:srgbClr>
                </a:gs>
                <a:gs pos="50000">
                  <a:srgbClr val="C9A227">
                    <a:alpha val="40000"/>
                  </a:srgbClr>
                </a:gs>
                <a:gs pos="100000">
                  <a:srgbClr val="000000">
                    <a:alpha val="0"/>
                  </a:srgbClr>
                </a:gs>
              </a:gsLst>
              <a:lin ang="5400000" scaled="1"/>
            </a:gradFill>
            <a:ln/>
          </p:spPr>
          <p:txBody>
            <a:bodyPr wrap="square" rtlCol="0" anchor="t"/>
            <a:lstStyle/>
            <a:p>
              <a:pPr marL="0" indent="0">
                <a:buNone/>
              </a:pPr>
              <a:endParaRPr lang="en-US" dirty="0"/>
            </a:p>
          </p:txBody>
        </p:sp>
        <p:sp>
          <p:nvSpPr>
            <p:cNvPr id="31" name="Text 21"/>
            <p:cNvSpPr/>
            <p:nvPr/>
          </p:nvSpPr>
          <p:spPr>
            <a:xfrm>
              <a:off x="4857601" y="646658"/>
              <a:ext cx="3886349" cy="2971800"/>
            </a:xfrm>
            <a:prstGeom prst="roundRect">
              <a:avLst>
                <a:gd name="adj" fmla="val 2393"/>
              </a:avLst>
            </a:prstGeom>
            <a:gradFill rotWithShape="1">
              <a:gsLst>
                <a:gs pos="0">
                  <a:srgbClr val="D94F4F">
                    <a:alpha val="12000"/>
                  </a:srgbClr>
                </a:gs>
                <a:gs pos="70000">
                  <a:srgbClr val="1E1840">
                    <a:alpha val="70000"/>
                  </a:srgbClr>
                </a:gs>
              </a:gsLst>
              <a:lin ang="2700000" scaled="1"/>
            </a:gradFill>
            <a:ln w="9525">
              <a:solidFill>
                <a:srgbClr val="D94F4F">
                  <a:alpha val="35000"/>
                </a:srgbClr>
              </a:solidFill>
            </a:ln>
          </p:spPr>
          <p:txBody>
            <a:bodyPr wrap="square" rtlCol="0" anchor="t"/>
            <a:lstStyle/>
            <a:p>
              <a:pPr marL="0" indent="0">
                <a:buNone/>
              </a:pPr>
              <a:endParaRPr lang="en-US" dirty="0"/>
            </a:p>
          </p:txBody>
        </p:sp>
        <p:sp>
          <p:nvSpPr>
            <p:cNvPr id="32" name="Text 22"/>
            <p:cNvSpPr/>
            <p:nvPr/>
          </p:nvSpPr>
          <p:spPr>
            <a:xfrm>
              <a:off x="5024586" y="1128415"/>
              <a:ext cx="3552379" cy="9525"/>
            </a:xfrm>
            <a:prstGeom prst="rect">
              <a:avLst/>
            </a:prstGeom>
            <a:solidFill>
              <a:srgbClr val="FFFFFF">
                <a:alpha val="8000"/>
              </a:srgbClr>
            </a:solidFill>
            <a:ln/>
          </p:spPr>
          <p:txBody>
            <a:bodyPr wrap="none" rtlCol="0" anchor="t"/>
            <a:lstStyle/>
            <a:p>
              <a:pPr marL="0" indent="0">
                <a:buNone/>
              </a:pPr>
              <a:endParaRPr lang="en-US" dirty="0"/>
            </a:p>
          </p:txBody>
        </p:sp>
        <p:sp>
          <p:nvSpPr>
            <p:cNvPr id="33" name="Text 23"/>
            <p:cNvSpPr/>
            <p:nvPr/>
          </p:nvSpPr>
          <p:spPr>
            <a:xfrm>
              <a:off x="5024586" y="799654"/>
              <a:ext cx="242441" cy="242441"/>
            </a:xfrm>
            <a:prstGeom prst="roundRect">
              <a:avLst>
                <a:gd name="adj" fmla="val 23573"/>
              </a:avLst>
            </a:prstGeom>
            <a:solidFill>
              <a:srgbClr val="D94F4F">
                <a:alpha val="20000"/>
              </a:srgbClr>
            </a:solidFill>
            <a:ln/>
          </p:spPr>
          <p:txBody>
            <a:bodyPr wrap="none" rtlCol="0" anchor="t"/>
            <a:lstStyle/>
            <a:p>
              <a:pPr marL="0" indent="0">
                <a:buNone/>
              </a:pPr>
              <a:endParaRPr lang="en-US" dirty="0"/>
            </a:p>
          </p:txBody>
        </p:sp>
        <p:pic>
          <p:nvPicPr>
            <p:cNvPr id="34" name="Image 8"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079513" y="854580"/>
              <a:ext cx="132588" cy="132588"/>
            </a:xfrm>
            <a:prstGeom prst="rect">
              <a:avLst/>
            </a:prstGeom>
          </p:spPr>
        </p:pic>
        <p:sp>
          <p:nvSpPr>
            <p:cNvPr id="35" name="Text 24"/>
            <p:cNvSpPr/>
            <p:nvPr/>
          </p:nvSpPr>
          <p:spPr>
            <a:xfrm>
              <a:off x="5338018" y="856804"/>
              <a:ext cx="2432090" cy="127992"/>
            </a:xfrm>
            <a:prstGeom prst="rect">
              <a:avLst/>
            </a:prstGeom>
            <a:noFill/>
            <a:ln/>
          </p:spPr>
          <p:txBody>
            <a:bodyPr wrap="none" lIns="0" tIns="0" rIns="0" bIns="0" rtlCol="0" anchor="ctr"/>
            <a:lstStyle/>
            <a:p>
              <a:pPr marL="0" indent="0" algn="l">
                <a:lnSpc>
                  <a:spcPts val="1008"/>
                </a:lnSpc>
                <a:buNone/>
              </a:pPr>
              <a:r>
                <a:rPr lang="en-US" sz="840" b="1" kern="0" spc="50" dirty="0">
                  <a:solidFill>
                    <a:srgbClr val="D94F4F"/>
                  </a:solidFill>
                  <a:latin typeface="Constantia" pitchFamily="34" charset="0"/>
                  <a:ea typeface="Constantia" pitchFamily="34" charset="-122"/>
                  <a:cs typeface="Constantia" pitchFamily="34" charset="-120"/>
                </a:rPr>
                <a:t>PARISHES STRIVE TO NOT COMPROMISE ON</a:t>
              </a:r>
              <a:endParaRPr lang="en-US" sz="840" dirty="0"/>
            </a:p>
          </p:txBody>
        </p:sp>
        <p:pic>
          <p:nvPicPr>
            <p:cNvPr id="36" name="Image 9"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012094" y="1233348"/>
              <a:ext cx="132588" cy="132588"/>
            </a:xfrm>
            <a:prstGeom prst="rect">
              <a:avLst/>
            </a:prstGeom>
          </p:spPr>
        </p:pic>
        <p:sp>
          <p:nvSpPr>
            <p:cNvPr id="37" name="Text 25"/>
            <p:cNvSpPr/>
            <p:nvPr/>
          </p:nvSpPr>
          <p:spPr>
            <a:xfrm>
              <a:off x="5232797" y="1238250"/>
              <a:ext cx="2589743" cy="140047"/>
            </a:xfrm>
            <a:prstGeom prst="rect">
              <a:avLst/>
            </a:prstGeom>
            <a:noFill/>
            <a:ln/>
          </p:spPr>
          <p:txBody>
            <a:bodyPr wrap="none" lIns="0" tIns="0" rIns="0" bIns="0" rtlCol="0" anchor="t"/>
            <a:lstStyle/>
            <a:p>
              <a:pPr marL="0" indent="0" algn="l">
                <a:lnSpc>
                  <a:spcPts val="1102"/>
                </a:lnSpc>
                <a:buNone/>
              </a:pPr>
              <a:r>
                <a:rPr lang="en-US" sz="760" dirty="0">
                  <a:solidFill>
                    <a:srgbClr val="F2EEFA"/>
                  </a:solidFill>
                  <a:latin typeface="Cambria" pitchFamily="34" charset="0"/>
                  <a:ea typeface="Cambria" pitchFamily="34" charset="-122"/>
                  <a:cs typeface="Cambria" pitchFamily="34" charset="-120"/>
                </a:rPr>
                <a:t>The </a:t>
              </a:r>
              <a:r>
                <a:rPr lang="en-US" sz="760" b="1" dirty="0">
                  <a:solidFill>
                    <a:srgbClr val="F2EEFA"/>
                  </a:solidFill>
                  <a:latin typeface="Cambria" pitchFamily="34" charset="0"/>
                  <a:ea typeface="Cambria" pitchFamily="34" charset="-122"/>
                  <a:cs typeface="Cambria" pitchFamily="34" charset="-120"/>
                </a:rPr>
                <a:t>eleven monthly objectives</a:t>
              </a:r>
              <a:r>
                <a:rPr lang="en-US" sz="760" dirty="0">
                  <a:solidFill>
                    <a:srgbClr val="F2EEFA"/>
                  </a:solidFill>
                  <a:latin typeface="Cambria" pitchFamily="34" charset="0"/>
                  <a:ea typeface="Cambria" pitchFamily="34" charset="-122"/>
                  <a:cs typeface="Cambria" pitchFamily="34" charset="-120"/>
                </a:rPr>
                <a:t> and their theological content</a:t>
              </a:r>
              <a:endParaRPr lang="en-US" sz="760" dirty="0"/>
            </a:p>
          </p:txBody>
        </p:sp>
        <p:pic>
          <p:nvPicPr>
            <p:cNvPr id="38" name="Image 10"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012094" y="1449148"/>
              <a:ext cx="132588" cy="132588"/>
            </a:xfrm>
            <a:prstGeom prst="rect">
              <a:avLst/>
            </a:prstGeom>
          </p:spPr>
        </p:pic>
        <p:sp>
          <p:nvSpPr>
            <p:cNvPr id="39" name="Text 26"/>
            <p:cNvSpPr/>
            <p:nvPr/>
          </p:nvSpPr>
          <p:spPr>
            <a:xfrm>
              <a:off x="5232797" y="1454051"/>
              <a:ext cx="2434873" cy="140047"/>
            </a:xfrm>
            <a:prstGeom prst="rect">
              <a:avLst/>
            </a:prstGeom>
            <a:noFill/>
            <a:ln/>
          </p:spPr>
          <p:txBody>
            <a:bodyPr wrap="none" lIns="0" tIns="0" rIns="0" bIns="0" rtlCol="0" anchor="t"/>
            <a:lstStyle/>
            <a:p>
              <a:pPr marL="0" indent="0" algn="l">
                <a:lnSpc>
                  <a:spcPts val="1102"/>
                </a:lnSpc>
                <a:buNone/>
              </a:pPr>
              <a:r>
                <a:rPr lang="en-US" sz="760" b="1" dirty="0">
                  <a:solidFill>
                    <a:srgbClr val="F2EEFA"/>
                  </a:solidFill>
                  <a:latin typeface="Cambria" pitchFamily="34" charset="0"/>
                  <a:ea typeface="Cambria" pitchFamily="34" charset="-122"/>
                  <a:cs typeface="Cambria" pitchFamily="34" charset="-120"/>
                </a:rPr>
                <a:t>Family participation</a:t>
              </a:r>
              <a:r>
                <a:rPr lang="en-US" sz="760" dirty="0">
                  <a:solidFill>
                    <a:srgbClr val="F2EEFA"/>
                  </a:solidFill>
                  <a:latin typeface="Cambria" pitchFamily="34" charset="0"/>
                  <a:ea typeface="Cambria" pitchFamily="34" charset="-122"/>
                  <a:cs typeface="Cambria" pitchFamily="34" charset="-120"/>
                </a:rPr>
                <a:t> — not drop-off-only programming</a:t>
              </a:r>
              <a:endParaRPr lang="en-US" sz="760" dirty="0"/>
            </a:p>
          </p:txBody>
        </p:sp>
        <p:pic>
          <p:nvPicPr>
            <p:cNvPr id="40" name="Image 11" descr="preencoded.png"/>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012094" y="1664949"/>
              <a:ext cx="132588" cy="132588"/>
            </a:xfrm>
            <a:prstGeom prst="rect">
              <a:avLst/>
            </a:prstGeom>
          </p:spPr>
        </p:pic>
        <p:sp>
          <p:nvSpPr>
            <p:cNvPr id="41" name="Text 27"/>
            <p:cNvSpPr/>
            <p:nvPr/>
          </p:nvSpPr>
          <p:spPr>
            <a:xfrm>
              <a:off x="5232797" y="1669852"/>
              <a:ext cx="2800439" cy="140047"/>
            </a:xfrm>
            <a:prstGeom prst="rect">
              <a:avLst/>
            </a:prstGeom>
            <a:noFill/>
            <a:ln/>
          </p:spPr>
          <p:txBody>
            <a:bodyPr wrap="none" lIns="0" tIns="0" rIns="0" bIns="0" rtlCol="0" anchor="t"/>
            <a:lstStyle/>
            <a:p>
              <a:pPr marL="0" indent="0" algn="l">
                <a:lnSpc>
                  <a:spcPts val="1102"/>
                </a:lnSpc>
                <a:buNone/>
              </a:pPr>
              <a:r>
                <a:rPr lang="en-US" sz="760" b="1" dirty="0">
                  <a:solidFill>
                    <a:srgbClr val="F2EEFA"/>
                  </a:solidFill>
                  <a:latin typeface="Cambria" pitchFamily="34" charset="0"/>
                  <a:ea typeface="Cambria" pitchFamily="34" charset="-122"/>
                  <a:cs typeface="Cambria" pitchFamily="34" charset="-120"/>
                </a:rPr>
                <a:t>At-home activities and sponsor chats</a:t>
              </a:r>
              <a:r>
                <a:rPr lang="en-US" sz="760" dirty="0">
                  <a:solidFill>
                    <a:srgbClr val="F2EEFA"/>
                  </a:solidFill>
                  <a:latin typeface="Cambria" pitchFamily="34" charset="0"/>
                  <a:ea typeface="Cambria" pitchFamily="34" charset="-122"/>
                  <a:cs typeface="Cambria" pitchFamily="34" charset="-120"/>
                </a:rPr>
                <a:t> as standards</a:t>
              </a:r>
              <a:endParaRPr lang="en-US" sz="760" dirty="0"/>
            </a:p>
          </p:txBody>
        </p:sp>
        <p:pic>
          <p:nvPicPr>
            <p:cNvPr id="42" name="Image 12" descr="preencoded.png"/>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5012094" y="1880750"/>
              <a:ext cx="132588" cy="132588"/>
            </a:xfrm>
            <a:prstGeom prst="rect">
              <a:avLst/>
            </a:prstGeom>
          </p:spPr>
        </p:pic>
        <p:sp>
          <p:nvSpPr>
            <p:cNvPr id="43" name="Text 28"/>
            <p:cNvSpPr/>
            <p:nvPr/>
          </p:nvSpPr>
          <p:spPr>
            <a:xfrm>
              <a:off x="5232797" y="1885652"/>
              <a:ext cx="1757764" cy="140047"/>
            </a:xfrm>
            <a:prstGeom prst="rect">
              <a:avLst/>
            </a:prstGeom>
            <a:noFill/>
            <a:ln/>
          </p:spPr>
          <p:txBody>
            <a:bodyPr wrap="none" lIns="0" tIns="0" rIns="0" bIns="0" rtlCol="0" anchor="t"/>
            <a:lstStyle/>
            <a:p>
              <a:pPr marL="0" indent="0" algn="l">
                <a:lnSpc>
                  <a:spcPts val="1102"/>
                </a:lnSpc>
                <a:buNone/>
              </a:pPr>
              <a:r>
                <a:rPr lang="en-US" sz="760" b="1" dirty="0">
                  <a:solidFill>
                    <a:srgbClr val="F2EEFA"/>
                  </a:solidFill>
                  <a:latin typeface="Cambria" pitchFamily="34" charset="0"/>
                  <a:ea typeface="Cambria" pitchFamily="34" charset="-122"/>
                  <a:cs typeface="Cambria" pitchFamily="34" charset="-120"/>
                </a:rPr>
                <a:t>Minimum three family service projects</a:t>
              </a:r>
              <a:endParaRPr lang="en-US" sz="760" dirty="0"/>
            </a:p>
          </p:txBody>
        </p:sp>
        <p:pic>
          <p:nvPicPr>
            <p:cNvPr id="44" name="Image 13" descr="preencoded.png"/>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5012094" y="2096551"/>
              <a:ext cx="132588" cy="132588"/>
            </a:xfrm>
            <a:prstGeom prst="rect">
              <a:avLst/>
            </a:prstGeom>
          </p:spPr>
        </p:pic>
        <p:sp>
          <p:nvSpPr>
            <p:cNvPr id="45" name="Text 29"/>
            <p:cNvSpPr/>
            <p:nvPr/>
          </p:nvSpPr>
          <p:spPr>
            <a:xfrm>
              <a:off x="5232797" y="2101453"/>
              <a:ext cx="861283" cy="140047"/>
            </a:xfrm>
            <a:prstGeom prst="rect">
              <a:avLst/>
            </a:prstGeom>
            <a:noFill/>
            <a:ln/>
          </p:spPr>
          <p:txBody>
            <a:bodyPr wrap="none" lIns="0" tIns="0" rIns="0" bIns="0" rtlCol="0" anchor="t"/>
            <a:lstStyle/>
            <a:p>
              <a:pPr marL="0" indent="0" algn="l">
                <a:lnSpc>
                  <a:spcPts val="1102"/>
                </a:lnSpc>
                <a:buNone/>
              </a:pPr>
              <a:r>
                <a:rPr lang="en-US" sz="760" b="1" dirty="0">
                  <a:solidFill>
                    <a:srgbClr val="F2EEFA"/>
                  </a:solidFill>
                  <a:latin typeface="Cambria" pitchFamily="34" charset="0"/>
                  <a:ea typeface="Cambria" pitchFamily="34" charset="-122"/>
                  <a:cs typeface="Cambria" pitchFamily="34" charset="-120"/>
                </a:rPr>
                <a:t>Retreat attendance</a:t>
              </a:r>
              <a:endParaRPr lang="en-US" sz="760" dirty="0"/>
            </a:p>
          </p:txBody>
        </p:sp>
        <p:pic>
          <p:nvPicPr>
            <p:cNvPr id="46" name="Image 14" descr="preencoded.png"/>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5012094" y="2312352"/>
              <a:ext cx="132588" cy="132588"/>
            </a:xfrm>
            <a:prstGeom prst="rect">
              <a:avLst/>
            </a:prstGeom>
          </p:spPr>
        </p:pic>
        <p:sp>
          <p:nvSpPr>
            <p:cNvPr id="47" name="Text 30"/>
            <p:cNvSpPr/>
            <p:nvPr/>
          </p:nvSpPr>
          <p:spPr>
            <a:xfrm>
              <a:off x="5232797" y="2317254"/>
              <a:ext cx="2886060" cy="140047"/>
            </a:xfrm>
            <a:prstGeom prst="rect">
              <a:avLst/>
            </a:prstGeom>
            <a:noFill/>
            <a:ln/>
          </p:spPr>
          <p:txBody>
            <a:bodyPr wrap="none" lIns="0" tIns="0" rIns="0" bIns="0" rtlCol="0" anchor="t"/>
            <a:lstStyle/>
            <a:p>
              <a:pPr marL="0" indent="0" algn="l">
                <a:lnSpc>
                  <a:spcPts val="1102"/>
                </a:lnSpc>
                <a:buNone/>
              </a:pPr>
              <a:r>
                <a:rPr lang="en-US" sz="760" dirty="0">
                  <a:solidFill>
                    <a:srgbClr val="F2EEFA"/>
                  </a:solidFill>
                  <a:latin typeface="Cambria" pitchFamily="34" charset="0"/>
                  <a:ea typeface="Cambria" pitchFamily="34" charset="-122"/>
                  <a:cs typeface="Cambria" pitchFamily="34" charset="-120"/>
                </a:rPr>
                <a:t>The </a:t>
              </a:r>
              <a:r>
                <a:rPr lang="en-US" sz="760" b="1" dirty="0">
                  <a:solidFill>
                    <a:srgbClr val="F2EEFA"/>
                  </a:solidFill>
                  <a:latin typeface="Cambria" pitchFamily="34" charset="0"/>
                  <a:ea typeface="Cambria" pitchFamily="34" charset="-122"/>
                  <a:cs typeface="Cambria" pitchFamily="34" charset="-120"/>
                </a:rPr>
                <a:t>anti-graduation and anti-consumer framing</a:t>
              </a:r>
              <a:r>
                <a:rPr lang="en-US" sz="760" dirty="0">
                  <a:solidFill>
                    <a:srgbClr val="F2EEFA"/>
                  </a:solidFill>
                  <a:latin typeface="Cambria" pitchFamily="34" charset="0"/>
                  <a:ea typeface="Cambria" pitchFamily="34" charset="-122"/>
                  <a:cs typeface="Cambria" pitchFamily="34" charset="-120"/>
                </a:rPr>
                <a:t> of Confirmation</a:t>
              </a:r>
              <a:endParaRPr lang="en-US" sz="760" dirty="0"/>
            </a:p>
          </p:txBody>
        </p:sp>
      </p:grpSp>
      <p:sp>
        <p:nvSpPr>
          <p:cNvPr id="49" name="Text 32"/>
          <p:cNvSpPr/>
          <p:nvPr/>
        </p:nvSpPr>
        <p:spPr>
          <a:xfrm>
            <a:off x="553045" y="3749725"/>
            <a:ext cx="173459" cy="372070"/>
          </a:xfrm>
          <a:prstGeom prst="rect">
            <a:avLst/>
          </a:prstGeom>
          <a:noFill/>
          <a:ln/>
        </p:spPr>
        <p:txBody>
          <a:bodyPr wrap="none" lIns="0" tIns="0" rIns="0" bIns="0" rtlCol="0" anchor="ctr"/>
          <a:lstStyle/>
          <a:p>
            <a:pPr marL="0" indent="0" algn="l">
              <a:lnSpc>
                <a:spcPts val="2930"/>
              </a:lnSpc>
              <a:buNone/>
            </a:pPr>
            <a:endParaRPr lang="en-US" sz="2930" dirty="0"/>
          </a:p>
        </p:txBody>
      </p:sp>
      <p:sp>
        <p:nvSpPr>
          <p:cNvPr id="52" name="Text 34"/>
          <p:cNvSpPr/>
          <p:nvPr/>
        </p:nvSpPr>
        <p:spPr>
          <a:xfrm>
            <a:off x="0" y="5121920"/>
            <a:ext cx="9144000" cy="21580"/>
          </a:xfrm>
          <a:prstGeom prst="rect">
            <a:avLst/>
          </a:prstGeom>
          <a:gradFill rotWithShape="1">
            <a:gsLst>
              <a:gs pos="0">
                <a:srgbClr val="000000">
                  <a:alpha val="0"/>
                </a:srgbClr>
              </a:gs>
              <a:gs pos="50000">
                <a:srgbClr val="C9A227">
                  <a:alpha val="45000"/>
                </a:srgbClr>
              </a:gs>
              <a:gs pos="100000">
                <a:srgbClr val="000000">
                  <a:alpha val="0"/>
                </a:srgbClr>
              </a:gs>
            </a:gsLst>
            <a:lin ang="0" scaled="1"/>
          </a:gradFill>
          <a:ln/>
        </p:spPr>
        <p:txBody>
          <a:bodyPr wrap="none" rtlCol="0" anchor="t"/>
          <a:lstStyle/>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0F0C1E"/>
        </a:solidFill>
        <a:effectLst/>
      </p:bgPr>
    </p:bg>
    <p:spTree>
      <p:nvGrpSpPr>
        <p:cNvPr id="1" name=""/>
        <p:cNvGrpSpPr/>
        <p:nvPr/>
      </p:nvGrpSpPr>
      <p:grpSpPr>
        <a:xfrm>
          <a:off x="0" y="0"/>
          <a:ext cx="0" cy="0"/>
          <a:chOff x="0" y="0"/>
          <a:chExt cx="0" cy="0"/>
        </a:xfrm>
      </p:grpSpPr>
      <p:sp>
        <p:nvSpPr>
          <p:cNvPr id="15" name="Text 13"/>
          <p:cNvSpPr/>
          <p:nvPr/>
        </p:nvSpPr>
        <p:spPr>
          <a:xfrm>
            <a:off x="462141" y="796858"/>
            <a:ext cx="8805672" cy="246757"/>
          </a:xfrm>
          <a:prstGeom prst="rect">
            <a:avLst/>
          </a:prstGeom>
          <a:noFill/>
          <a:ln/>
        </p:spPr>
        <p:txBody>
          <a:bodyPr wrap="none" lIns="0" tIns="0" rIns="0" bIns="0" rtlCol="0" anchor="t"/>
          <a:lstStyle/>
          <a:p>
            <a:pPr marL="0" indent="0" algn="l">
              <a:lnSpc>
                <a:spcPts val="1943"/>
              </a:lnSpc>
              <a:spcAft>
                <a:spcPts val="230"/>
              </a:spcAft>
              <a:buNone/>
            </a:pPr>
            <a:r>
              <a:rPr lang="en-US" sz="1690" kern="0" spc="-20" dirty="0">
                <a:solidFill>
                  <a:srgbClr val="F2EEFA"/>
                </a:solidFill>
                <a:latin typeface="Constantia" pitchFamily="34" charset="0"/>
                <a:ea typeface="Constantia" pitchFamily="34" charset="-122"/>
                <a:cs typeface="Constantia" pitchFamily="34" charset="-120"/>
              </a:rPr>
              <a:t>Every Person Has a </a:t>
            </a:r>
            <a:r>
              <a:rPr lang="en-US" sz="1690" b="1" kern="0" spc="-20" dirty="0">
                <a:solidFill>
                  <a:srgbClr val="C9A227"/>
                </a:solidFill>
                <a:latin typeface="Constantia" pitchFamily="34" charset="0"/>
                <a:ea typeface="Constantia" pitchFamily="34" charset="-122"/>
                <a:cs typeface="Constantia" pitchFamily="34" charset="-120"/>
              </a:rPr>
              <a:t>Role</a:t>
            </a:r>
            <a:r>
              <a:rPr lang="en-US" sz="1690" kern="0" spc="-20" dirty="0">
                <a:solidFill>
                  <a:srgbClr val="F2EEFA"/>
                </a:solidFill>
                <a:latin typeface="Constantia" pitchFamily="34" charset="0"/>
                <a:ea typeface="Constantia" pitchFamily="34" charset="-122"/>
                <a:cs typeface="Constantia" pitchFamily="34" charset="-120"/>
              </a:rPr>
              <a:t> in This Journey</a:t>
            </a:r>
            <a:endParaRPr lang="en-US" sz="1690" dirty="0"/>
          </a:p>
        </p:txBody>
      </p:sp>
      <p:sp>
        <p:nvSpPr>
          <p:cNvPr id="16" name="Text 14"/>
          <p:cNvSpPr/>
          <p:nvPr/>
        </p:nvSpPr>
        <p:spPr>
          <a:xfrm>
            <a:off x="462141" y="1104114"/>
            <a:ext cx="9052560" cy="159990"/>
          </a:xfrm>
          <a:prstGeom prst="rect">
            <a:avLst/>
          </a:prstGeom>
          <a:noFill/>
          <a:ln/>
        </p:spPr>
        <p:txBody>
          <a:bodyPr wrap="none" lIns="0" tIns="0" rIns="0" bIns="0" rtlCol="0" anchor="t"/>
          <a:lstStyle/>
          <a:p>
            <a:pPr marL="0" indent="0" algn="l">
              <a:lnSpc>
                <a:spcPts val="1260"/>
              </a:lnSpc>
              <a:buNone/>
            </a:pPr>
            <a:r>
              <a:rPr lang="en-US" sz="840" kern="0" spc="20" dirty="0">
                <a:solidFill>
                  <a:schemeClr val="bg1"/>
                </a:solidFill>
                <a:latin typeface="Cambria" pitchFamily="34" charset="0"/>
                <a:ea typeface="Cambria" pitchFamily="34" charset="-122"/>
                <a:cs typeface="Cambria" pitchFamily="34" charset="-120"/>
              </a:rPr>
              <a:t>Confirmation is not just another parish program · It is a </a:t>
            </a:r>
            <a:r>
              <a:rPr lang="en-US" sz="840" b="1" kern="0" spc="20" dirty="0">
                <a:solidFill>
                  <a:schemeClr val="bg1"/>
                </a:solidFill>
                <a:latin typeface="Cambria" pitchFamily="34" charset="0"/>
                <a:ea typeface="Cambria" pitchFamily="34" charset="-122"/>
                <a:cs typeface="Cambria" pitchFamily="34" charset="-120"/>
              </a:rPr>
              <a:t>community undertaking.</a:t>
            </a:r>
            <a:endParaRPr lang="en-US" sz="840" dirty="0">
              <a:solidFill>
                <a:schemeClr val="bg1"/>
              </a:solidFill>
            </a:endParaRPr>
          </a:p>
        </p:txBody>
      </p:sp>
      <p:grpSp>
        <p:nvGrpSpPr>
          <p:cNvPr id="93" name="Group 92">
            <a:extLst>
              <a:ext uri="{FF2B5EF4-FFF2-40B4-BE49-F238E27FC236}">
                <a16:creationId xmlns:a16="http://schemas.microsoft.com/office/drawing/2014/main" id="{EF3689AA-853D-0577-46C1-6F897E9FF638}"/>
              </a:ext>
            </a:extLst>
          </p:cNvPr>
          <p:cNvGrpSpPr/>
          <p:nvPr/>
        </p:nvGrpSpPr>
        <p:grpSpPr>
          <a:xfrm>
            <a:off x="457200" y="597395"/>
            <a:ext cx="8434684" cy="3643910"/>
            <a:chOff x="457200" y="200620"/>
            <a:chExt cx="8434684" cy="3643910"/>
          </a:xfrm>
        </p:grpSpPr>
        <p:sp>
          <p:nvSpPr>
            <p:cNvPr id="5" name="Text 3"/>
            <p:cNvSpPr/>
            <p:nvPr/>
          </p:nvSpPr>
          <p:spPr>
            <a:xfrm>
              <a:off x="466725" y="992535"/>
              <a:ext cx="1952625" cy="13841"/>
            </a:xfrm>
            <a:custGeom>
              <a:avLst/>
              <a:gdLst/>
              <a:ahLst/>
              <a:cxnLst/>
              <a:rect l="l" t="t" r="r" b="b"/>
              <a:pathLst>
                <a:path w="1952625" h="13841">
                  <a:moveTo>
                    <a:pt x="71120" y="0"/>
                  </a:moveTo>
                  <a:lnTo>
                    <a:pt x="1881505" y="0"/>
                  </a:lnTo>
                  <a:lnTo>
                    <a:pt x="1897097" y="1730"/>
                  </a:lnTo>
                  <a:lnTo>
                    <a:pt x="1903419" y="3460"/>
                  </a:lnTo>
                  <a:lnTo>
                    <a:pt x="1908176" y="5190"/>
                  </a:lnTo>
                  <a:lnTo>
                    <a:pt x="1912107" y="6920"/>
                  </a:lnTo>
                  <a:lnTo>
                    <a:pt x="1915500" y="8651"/>
                  </a:lnTo>
                  <a:lnTo>
                    <a:pt x="1918502" y="10381"/>
                  </a:lnTo>
                  <a:lnTo>
                    <a:pt x="1921204" y="12111"/>
                  </a:lnTo>
                  <a:lnTo>
                    <a:pt x="1923661"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000000">
                    <a:alpha val="0"/>
                  </a:srgbClr>
                </a:gs>
                <a:gs pos="5000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6" name="Text 4"/>
            <p:cNvSpPr/>
            <p:nvPr/>
          </p:nvSpPr>
          <p:spPr>
            <a:xfrm>
              <a:off x="1991468" y="3202039"/>
              <a:ext cx="642491" cy="642491"/>
            </a:xfrm>
            <a:prstGeom prst="ellipse">
              <a:avLst/>
            </a:prstGeom>
            <a:gradFill rotWithShape="1">
              <a:gsLst>
                <a:gs pos="0">
                  <a:srgbClr val="C9A227">
                    <a:alpha val="7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7" name="Text 5"/>
            <p:cNvSpPr/>
            <p:nvPr/>
          </p:nvSpPr>
          <p:spPr>
            <a:xfrm>
              <a:off x="2552700" y="992535"/>
              <a:ext cx="1952625" cy="13841"/>
            </a:xfrm>
            <a:custGeom>
              <a:avLst/>
              <a:gdLst/>
              <a:ahLst/>
              <a:cxnLst/>
              <a:rect l="l" t="t" r="r" b="b"/>
              <a:pathLst>
                <a:path w="1952625" h="13841">
                  <a:moveTo>
                    <a:pt x="71120" y="0"/>
                  </a:moveTo>
                  <a:lnTo>
                    <a:pt x="1881505" y="0"/>
                  </a:lnTo>
                  <a:lnTo>
                    <a:pt x="1897097" y="1730"/>
                  </a:lnTo>
                  <a:lnTo>
                    <a:pt x="1903419" y="3460"/>
                  </a:lnTo>
                  <a:lnTo>
                    <a:pt x="1908176" y="5190"/>
                  </a:lnTo>
                  <a:lnTo>
                    <a:pt x="1912107" y="6920"/>
                  </a:lnTo>
                  <a:lnTo>
                    <a:pt x="1915500" y="8651"/>
                  </a:lnTo>
                  <a:lnTo>
                    <a:pt x="1918502" y="10381"/>
                  </a:lnTo>
                  <a:lnTo>
                    <a:pt x="1921204" y="12111"/>
                  </a:lnTo>
                  <a:lnTo>
                    <a:pt x="1923661"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000000">
                    <a:alpha val="0"/>
                  </a:srgbClr>
                </a:gs>
                <a:gs pos="5000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8" name="Text 6"/>
            <p:cNvSpPr/>
            <p:nvPr/>
          </p:nvSpPr>
          <p:spPr>
            <a:xfrm>
              <a:off x="4077443" y="3202039"/>
              <a:ext cx="642491" cy="642491"/>
            </a:xfrm>
            <a:prstGeom prst="ellipse">
              <a:avLst/>
            </a:prstGeom>
            <a:gradFill rotWithShape="1">
              <a:gsLst>
                <a:gs pos="0">
                  <a:srgbClr val="C9A227">
                    <a:alpha val="7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9" name="Text 7"/>
            <p:cNvSpPr/>
            <p:nvPr/>
          </p:nvSpPr>
          <p:spPr>
            <a:xfrm>
              <a:off x="4638675" y="992535"/>
              <a:ext cx="1952625" cy="13841"/>
            </a:xfrm>
            <a:custGeom>
              <a:avLst/>
              <a:gdLst/>
              <a:ahLst/>
              <a:cxnLst/>
              <a:rect l="l" t="t" r="r" b="b"/>
              <a:pathLst>
                <a:path w="1952625" h="13841">
                  <a:moveTo>
                    <a:pt x="71120" y="0"/>
                  </a:moveTo>
                  <a:lnTo>
                    <a:pt x="1881505" y="0"/>
                  </a:lnTo>
                  <a:lnTo>
                    <a:pt x="1897097" y="1730"/>
                  </a:lnTo>
                  <a:lnTo>
                    <a:pt x="1903419" y="3460"/>
                  </a:lnTo>
                  <a:lnTo>
                    <a:pt x="1908176" y="5190"/>
                  </a:lnTo>
                  <a:lnTo>
                    <a:pt x="1912107" y="6920"/>
                  </a:lnTo>
                  <a:lnTo>
                    <a:pt x="1915500" y="8651"/>
                  </a:lnTo>
                  <a:lnTo>
                    <a:pt x="1918502" y="10381"/>
                  </a:lnTo>
                  <a:lnTo>
                    <a:pt x="1921204" y="12111"/>
                  </a:lnTo>
                  <a:lnTo>
                    <a:pt x="1923661"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000000">
                    <a:alpha val="0"/>
                  </a:srgbClr>
                </a:gs>
                <a:gs pos="5000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10" name="Text 8"/>
            <p:cNvSpPr/>
            <p:nvPr/>
          </p:nvSpPr>
          <p:spPr>
            <a:xfrm>
              <a:off x="6163418" y="3202039"/>
              <a:ext cx="642491" cy="642491"/>
            </a:xfrm>
            <a:prstGeom prst="ellipse">
              <a:avLst/>
            </a:prstGeom>
            <a:gradFill rotWithShape="1">
              <a:gsLst>
                <a:gs pos="0">
                  <a:srgbClr val="C9A227">
                    <a:alpha val="7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11" name="Text 9"/>
            <p:cNvSpPr/>
            <p:nvPr/>
          </p:nvSpPr>
          <p:spPr>
            <a:xfrm>
              <a:off x="6724650" y="992535"/>
              <a:ext cx="1952625" cy="13841"/>
            </a:xfrm>
            <a:custGeom>
              <a:avLst/>
              <a:gdLst/>
              <a:ahLst/>
              <a:cxnLst/>
              <a:rect l="l" t="t" r="r" b="b"/>
              <a:pathLst>
                <a:path w="1952625" h="13841">
                  <a:moveTo>
                    <a:pt x="71120" y="0"/>
                  </a:moveTo>
                  <a:lnTo>
                    <a:pt x="1881505" y="0"/>
                  </a:lnTo>
                  <a:lnTo>
                    <a:pt x="1897097" y="1730"/>
                  </a:lnTo>
                  <a:lnTo>
                    <a:pt x="1903419" y="3460"/>
                  </a:lnTo>
                  <a:lnTo>
                    <a:pt x="1908176" y="5190"/>
                  </a:lnTo>
                  <a:lnTo>
                    <a:pt x="1912107" y="6920"/>
                  </a:lnTo>
                  <a:lnTo>
                    <a:pt x="1915500" y="8651"/>
                  </a:lnTo>
                  <a:lnTo>
                    <a:pt x="1918502" y="10381"/>
                  </a:lnTo>
                  <a:lnTo>
                    <a:pt x="1921204" y="12111"/>
                  </a:lnTo>
                  <a:lnTo>
                    <a:pt x="1923661"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000000">
                    <a:alpha val="0"/>
                  </a:srgbClr>
                </a:gs>
                <a:gs pos="5000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12" name="Text 10"/>
            <p:cNvSpPr/>
            <p:nvPr/>
          </p:nvSpPr>
          <p:spPr>
            <a:xfrm>
              <a:off x="8249393" y="3202039"/>
              <a:ext cx="642491" cy="642491"/>
            </a:xfrm>
            <a:prstGeom prst="ellipse">
              <a:avLst/>
            </a:prstGeom>
            <a:gradFill rotWithShape="1">
              <a:gsLst>
                <a:gs pos="0">
                  <a:srgbClr val="C9A227">
                    <a:alpha val="7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13" name="Text 11"/>
            <p:cNvSpPr/>
            <p:nvPr/>
          </p:nvSpPr>
          <p:spPr>
            <a:xfrm>
              <a:off x="457200" y="252710"/>
              <a:ext cx="257770" cy="13841"/>
            </a:xfrm>
            <a:prstGeom prst="roundRect">
              <a:avLst>
                <a:gd name="adj" fmla="val 100932"/>
              </a:avLst>
            </a:prstGeom>
            <a:solidFill>
              <a:srgbClr val="C9A227"/>
            </a:solidFill>
            <a:ln/>
          </p:spPr>
          <p:txBody>
            <a:bodyPr wrap="none" rtlCol="0" anchor="t"/>
            <a:lstStyle/>
            <a:p>
              <a:pPr marL="0" indent="0">
                <a:buNone/>
              </a:pPr>
              <a:endParaRPr lang="en-US" dirty="0"/>
            </a:p>
          </p:txBody>
        </p:sp>
        <p:sp>
          <p:nvSpPr>
            <p:cNvPr id="14" name="Text 12"/>
            <p:cNvSpPr/>
            <p:nvPr/>
          </p:nvSpPr>
          <p:spPr>
            <a:xfrm>
              <a:off x="758130" y="200620"/>
              <a:ext cx="2885405" cy="118021"/>
            </a:xfrm>
            <a:prstGeom prst="rect">
              <a:avLst/>
            </a:prstGeom>
            <a:noFill/>
            <a:ln/>
          </p:spPr>
          <p:txBody>
            <a:bodyPr wrap="none" lIns="0" tIns="0" rIns="0" bIns="0" rtlCol="0" anchor="ctr"/>
            <a:lstStyle/>
            <a:p>
              <a:pPr marL="0" indent="0" algn="l">
                <a:lnSpc>
                  <a:spcPts val="930"/>
                </a:lnSpc>
                <a:buNone/>
              </a:pPr>
              <a:r>
                <a:rPr lang="en-US" sz="620" dirty="0">
                  <a:solidFill>
                    <a:srgbClr val="C9A227"/>
                  </a:solidFill>
                  <a:latin typeface="Cambria" pitchFamily="34" charset="0"/>
                  <a:ea typeface="Cambria" pitchFamily="34" charset="-122"/>
                  <a:cs typeface="Cambria" pitchFamily="34" charset="-120"/>
                </a:rPr>
                <a:t>DIOCESE OF DES MOINES · CONFIRMATION PROGRAM</a:t>
              </a:r>
              <a:endParaRPr lang="en-US" sz="620" dirty="0"/>
            </a:p>
          </p:txBody>
        </p:sp>
        <p:sp>
          <p:nvSpPr>
            <p:cNvPr id="17" name="Text 15"/>
            <p:cNvSpPr/>
            <p:nvPr/>
          </p:nvSpPr>
          <p:spPr>
            <a:xfrm>
              <a:off x="457200" y="983010"/>
              <a:ext cx="1971675" cy="2656433"/>
            </a:xfrm>
            <a:prstGeom prst="roundRect">
              <a:avLst>
                <a:gd name="adj" fmla="val 3607"/>
              </a:avLst>
            </a:prstGeom>
            <a:solidFill>
              <a:srgbClr val="1A1538"/>
            </a:solidFill>
            <a:ln w="9525">
              <a:solidFill>
                <a:srgbClr val="C9A227">
                  <a:alpha val="35000"/>
                </a:srgbClr>
              </a:solidFill>
            </a:ln>
          </p:spPr>
          <p:txBody>
            <a:bodyPr wrap="square" rtlCol="0" anchor="t"/>
            <a:lstStyle/>
            <a:p>
              <a:pPr marL="0" indent="0">
                <a:buNone/>
              </a:pPr>
              <a:endParaRPr lang="en-US" dirty="0"/>
            </a:p>
          </p:txBody>
        </p:sp>
        <p:sp>
          <p:nvSpPr>
            <p:cNvPr id="18" name="Text 16"/>
            <p:cNvSpPr/>
            <p:nvPr/>
          </p:nvSpPr>
          <p:spPr>
            <a:xfrm>
              <a:off x="594866" y="1136005"/>
              <a:ext cx="328910" cy="328910"/>
            </a:xfrm>
            <a:prstGeom prst="roundRect">
              <a:avLst>
                <a:gd name="adj" fmla="val 21623"/>
              </a:avLst>
            </a:prstGeom>
            <a:solidFill>
              <a:srgbClr val="C9A227">
                <a:alpha val="12000"/>
              </a:srgbClr>
            </a:solidFill>
            <a:ln w="9525">
              <a:solidFill>
                <a:srgbClr val="C9A227">
                  <a:alpha val="35000"/>
                </a:srgbClr>
              </a:solidFill>
            </a:ln>
          </p:spPr>
          <p:txBody>
            <a:bodyPr wrap="square" rtlCol="0" anchor="t"/>
            <a:lstStyle/>
            <a:p>
              <a:pPr marL="0" indent="0">
                <a:buNone/>
              </a:pPr>
              <a:endParaRPr lang="en-US" dirty="0"/>
            </a:p>
          </p:txBody>
        </p:sp>
        <p:pic>
          <p:nvPicPr>
            <p:cNvPr id="1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3027" y="1234166"/>
              <a:ext cx="132588" cy="132588"/>
            </a:xfrm>
            <a:prstGeom prst="rect">
              <a:avLst/>
            </a:prstGeom>
          </p:spPr>
        </p:pic>
        <p:sp>
          <p:nvSpPr>
            <p:cNvPr id="20" name="Text 17"/>
            <p:cNvSpPr/>
            <p:nvPr/>
          </p:nvSpPr>
          <p:spPr>
            <a:xfrm>
              <a:off x="594866" y="1535906"/>
              <a:ext cx="1865977" cy="123825"/>
            </a:xfrm>
            <a:prstGeom prst="rect">
              <a:avLst/>
            </a:prstGeom>
            <a:noFill/>
            <a:ln/>
          </p:spPr>
          <p:txBody>
            <a:bodyPr wrap="none" lIns="0" tIns="0" rIns="0" bIns="0" rtlCol="0" anchor="t"/>
            <a:lstStyle/>
            <a:p>
              <a:pPr marL="0" indent="0" algn="l">
                <a:lnSpc>
                  <a:spcPts val="975"/>
                </a:lnSpc>
                <a:spcAft>
                  <a:spcPts val="110"/>
                </a:spcAft>
                <a:buNone/>
              </a:pPr>
              <a:r>
                <a:rPr lang="en-US" sz="650" b="1" kern="0" spc="80" dirty="0">
                  <a:solidFill>
                    <a:srgbClr val="C9A227"/>
                  </a:solidFill>
                  <a:latin typeface="Constantia" pitchFamily="34" charset="0"/>
                  <a:ea typeface="Constantia" pitchFamily="34" charset="-122"/>
                  <a:cs typeface="Constantia" pitchFamily="34" charset="-120"/>
                </a:rPr>
                <a:t>ROLE 1</a:t>
              </a:r>
              <a:endParaRPr lang="en-US" sz="650" dirty="0"/>
            </a:p>
          </p:txBody>
        </p:sp>
        <p:sp>
          <p:nvSpPr>
            <p:cNvPr id="21" name="Text 18"/>
            <p:cNvSpPr/>
            <p:nvPr/>
          </p:nvSpPr>
          <p:spPr>
            <a:xfrm>
              <a:off x="594866" y="1673572"/>
              <a:ext cx="1865977" cy="146149"/>
            </a:xfrm>
            <a:prstGeom prst="rect">
              <a:avLst/>
            </a:prstGeom>
            <a:noFill/>
            <a:ln/>
          </p:spPr>
          <p:txBody>
            <a:bodyPr wrap="none" lIns="0" tIns="0" rIns="0" bIns="0" rtlCol="0" anchor="t"/>
            <a:lstStyle/>
            <a:p>
              <a:pPr marL="0" indent="0" algn="l">
                <a:lnSpc>
                  <a:spcPts val="1152"/>
                </a:lnSpc>
                <a:spcAft>
                  <a:spcPts val="340"/>
                </a:spcAft>
                <a:buNone/>
              </a:pPr>
              <a:r>
                <a:rPr lang="en-US" sz="960" b="1" dirty="0">
                  <a:solidFill>
                    <a:srgbClr val="F2EEFA"/>
                  </a:solidFill>
                  <a:latin typeface="Constantia" pitchFamily="34" charset="0"/>
                  <a:ea typeface="Constantia" pitchFamily="34" charset="-122"/>
                  <a:cs typeface="Constantia" pitchFamily="34" charset="-120"/>
                </a:rPr>
                <a:t>Confirmandi</a:t>
              </a:r>
              <a:endParaRPr lang="en-US" sz="960" dirty="0"/>
            </a:p>
          </p:txBody>
        </p:sp>
        <p:sp>
          <p:nvSpPr>
            <p:cNvPr id="22" name="Text 19"/>
            <p:cNvSpPr/>
            <p:nvPr/>
          </p:nvSpPr>
          <p:spPr>
            <a:xfrm>
              <a:off x="594866" y="1933873"/>
              <a:ext cx="228600" cy="7590"/>
            </a:xfrm>
            <a:prstGeom prst="rect">
              <a:avLst/>
            </a:prstGeom>
            <a:solidFill>
              <a:srgbClr val="C9A227">
                <a:alpha val="50000"/>
              </a:srgbClr>
            </a:solidFill>
            <a:ln/>
          </p:spPr>
          <p:txBody>
            <a:bodyPr wrap="none" rtlCol="0" anchor="t"/>
            <a:lstStyle/>
            <a:p>
              <a:pPr marL="0" indent="0">
                <a:buNone/>
              </a:pPr>
              <a:endParaRPr lang="en-US" dirty="0"/>
            </a:p>
          </p:txBody>
        </p:sp>
        <p:sp>
          <p:nvSpPr>
            <p:cNvPr id="23" name="Text 20"/>
            <p:cNvSpPr/>
            <p:nvPr/>
          </p:nvSpPr>
          <p:spPr>
            <a:xfrm>
              <a:off x="679698" y="2055614"/>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Attend monthly parish formation sessions with a parent</a:t>
              </a:r>
              <a:endParaRPr lang="en-US" sz="700" dirty="0"/>
            </a:p>
          </p:txBody>
        </p:sp>
        <p:sp>
          <p:nvSpPr>
            <p:cNvPr id="24" name="Text 21"/>
            <p:cNvSpPr/>
            <p:nvPr/>
          </p:nvSpPr>
          <p:spPr>
            <a:xfrm>
              <a:off x="594866" y="2091035"/>
              <a:ext cx="35421" cy="35421"/>
            </a:xfrm>
            <a:prstGeom prst="ellipse">
              <a:avLst/>
            </a:prstGeom>
            <a:solidFill>
              <a:srgbClr val="C9A227"/>
            </a:solidFill>
            <a:ln/>
          </p:spPr>
          <p:txBody>
            <a:bodyPr wrap="none" rtlCol="0" anchor="t"/>
            <a:lstStyle/>
            <a:p>
              <a:pPr marL="0" indent="0">
                <a:buNone/>
              </a:pPr>
              <a:endParaRPr lang="en-US" dirty="0"/>
            </a:p>
          </p:txBody>
        </p:sp>
        <p:sp>
          <p:nvSpPr>
            <p:cNvPr id="25" name="Text 22"/>
            <p:cNvSpPr/>
            <p:nvPr/>
          </p:nvSpPr>
          <p:spPr>
            <a:xfrm>
              <a:off x="679698" y="2348508"/>
              <a:ext cx="1764313"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Complete at-home conversations each month</a:t>
              </a:r>
              <a:endParaRPr lang="en-US" sz="700" dirty="0"/>
            </a:p>
          </p:txBody>
        </p:sp>
        <p:sp>
          <p:nvSpPr>
            <p:cNvPr id="26" name="Text 23"/>
            <p:cNvSpPr/>
            <p:nvPr/>
          </p:nvSpPr>
          <p:spPr>
            <a:xfrm>
              <a:off x="594866" y="2383929"/>
              <a:ext cx="35421" cy="35421"/>
            </a:xfrm>
            <a:prstGeom prst="ellipse">
              <a:avLst/>
            </a:prstGeom>
            <a:solidFill>
              <a:srgbClr val="C9A227"/>
            </a:solidFill>
            <a:ln/>
          </p:spPr>
          <p:txBody>
            <a:bodyPr wrap="none" rtlCol="0" anchor="t"/>
            <a:lstStyle/>
            <a:p>
              <a:pPr marL="0" indent="0">
                <a:buNone/>
              </a:pPr>
              <a:endParaRPr lang="en-US" dirty="0"/>
            </a:p>
          </p:txBody>
        </p:sp>
        <p:sp>
          <p:nvSpPr>
            <p:cNvPr id="27" name="Text 24"/>
            <p:cNvSpPr/>
            <p:nvPr/>
          </p:nvSpPr>
          <p:spPr>
            <a:xfrm>
              <a:off x="679698" y="2512665"/>
              <a:ext cx="789905"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Select a patron saint</a:t>
              </a:r>
              <a:endParaRPr lang="en-US" sz="700" dirty="0"/>
            </a:p>
          </p:txBody>
        </p:sp>
        <p:sp>
          <p:nvSpPr>
            <p:cNvPr id="28" name="Text 25"/>
            <p:cNvSpPr/>
            <p:nvPr/>
          </p:nvSpPr>
          <p:spPr>
            <a:xfrm>
              <a:off x="594866" y="2548086"/>
              <a:ext cx="35421" cy="35421"/>
            </a:xfrm>
            <a:prstGeom prst="ellipse">
              <a:avLst/>
            </a:prstGeom>
            <a:solidFill>
              <a:srgbClr val="C9A227"/>
            </a:solidFill>
            <a:ln/>
          </p:spPr>
          <p:txBody>
            <a:bodyPr wrap="none" rtlCol="0" anchor="t"/>
            <a:lstStyle/>
            <a:p>
              <a:pPr marL="0" indent="0">
                <a:buNone/>
              </a:pPr>
              <a:endParaRPr lang="en-US" dirty="0"/>
            </a:p>
          </p:txBody>
        </p:sp>
        <p:sp>
          <p:nvSpPr>
            <p:cNvPr id="29" name="Text 26"/>
            <p:cNvSpPr/>
            <p:nvPr/>
          </p:nvSpPr>
          <p:spPr>
            <a:xfrm>
              <a:off x="679698" y="2676823"/>
              <a:ext cx="1419538"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Engage in all required sponsor chats</a:t>
              </a:r>
              <a:endParaRPr lang="en-US" sz="700" dirty="0"/>
            </a:p>
          </p:txBody>
        </p:sp>
        <p:sp>
          <p:nvSpPr>
            <p:cNvPr id="30" name="Text 27"/>
            <p:cNvSpPr/>
            <p:nvPr/>
          </p:nvSpPr>
          <p:spPr>
            <a:xfrm>
              <a:off x="594866" y="2712244"/>
              <a:ext cx="35421" cy="35421"/>
            </a:xfrm>
            <a:prstGeom prst="ellipse">
              <a:avLst/>
            </a:prstGeom>
            <a:solidFill>
              <a:srgbClr val="C9A227"/>
            </a:solidFill>
            <a:ln/>
          </p:spPr>
          <p:txBody>
            <a:bodyPr wrap="none" rtlCol="0" anchor="t"/>
            <a:lstStyle/>
            <a:p>
              <a:pPr marL="0" indent="0">
                <a:buNone/>
              </a:pPr>
              <a:endParaRPr lang="en-US" dirty="0"/>
            </a:p>
          </p:txBody>
        </p:sp>
        <p:sp>
          <p:nvSpPr>
            <p:cNvPr id="31" name="Text 28"/>
            <p:cNvSpPr/>
            <p:nvPr/>
          </p:nvSpPr>
          <p:spPr>
            <a:xfrm>
              <a:off x="679698" y="2840980"/>
              <a:ext cx="1042348"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Attend the Month 7 or 8 retreat</a:t>
              </a:r>
              <a:endParaRPr lang="en-US" sz="700" dirty="0"/>
            </a:p>
          </p:txBody>
        </p:sp>
        <p:sp>
          <p:nvSpPr>
            <p:cNvPr id="32" name="Text 29"/>
            <p:cNvSpPr/>
            <p:nvPr/>
          </p:nvSpPr>
          <p:spPr>
            <a:xfrm>
              <a:off x="594866" y="2876401"/>
              <a:ext cx="35421" cy="35421"/>
            </a:xfrm>
            <a:prstGeom prst="ellipse">
              <a:avLst/>
            </a:prstGeom>
            <a:solidFill>
              <a:srgbClr val="C9A227"/>
            </a:solidFill>
            <a:ln/>
          </p:spPr>
          <p:txBody>
            <a:bodyPr wrap="none" rtlCol="0" anchor="t"/>
            <a:lstStyle/>
            <a:p>
              <a:pPr marL="0" indent="0">
                <a:buNone/>
              </a:pPr>
              <a:endParaRPr lang="en-US" dirty="0"/>
            </a:p>
          </p:txBody>
        </p:sp>
        <p:sp>
          <p:nvSpPr>
            <p:cNvPr id="33" name="Text 30"/>
            <p:cNvSpPr/>
            <p:nvPr/>
          </p:nvSpPr>
          <p:spPr>
            <a:xfrm>
              <a:off x="679698" y="3005138"/>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Participate in three or more family service projects</a:t>
              </a:r>
              <a:endParaRPr lang="en-US" sz="700" dirty="0"/>
            </a:p>
          </p:txBody>
        </p:sp>
        <p:sp>
          <p:nvSpPr>
            <p:cNvPr id="34" name="Text 31"/>
            <p:cNvSpPr/>
            <p:nvPr/>
          </p:nvSpPr>
          <p:spPr>
            <a:xfrm>
              <a:off x="594866" y="3040559"/>
              <a:ext cx="35421" cy="35421"/>
            </a:xfrm>
            <a:prstGeom prst="ellipse">
              <a:avLst/>
            </a:prstGeom>
            <a:solidFill>
              <a:srgbClr val="C9A227"/>
            </a:solidFill>
            <a:ln/>
          </p:spPr>
          <p:txBody>
            <a:bodyPr wrap="none" rtlCol="0" anchor="t"/>
            <a:lstStyle/>
            <a:p>
              <a:pPr marL="0" indent="0">
                <a:buNone/>
              </a:pPr>
              <a:endParaRPr lang="en-US" dirty="0"/>
            </a:p>
          </p:txBody>
        </p:sp>
        <p:sp>
          <p:nvSpPr>
            <p:cNvPr id="35" name="Text 32"/>
            <p:cNvSpPr/>
            <p:nvPr/>
          </p:nvSpPr>
          <p:spPr>
            <a:xfrm>
              <a:off x="679698" y="3298031"/>
              <a:ext cx="1582430"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Active in parish Mass and reconciliation</a:t>
              </a:r>
              <a:endParaRPr lang="en-US" sz="700" dirty="0"/>
            </a:p>
          </p:txBody>
        </p:sp>
        <p:sp>
          <p:nvSpPr>
            <p:cNvPr id="36" name="Text 33"/>
            <p:cNvSpPr/>
            <p:nvPr/>
          </p:nvSpPr>
          <p:spPr>
            <a:xfrm>
              <a:off x="594866" y="3333452"/>
              <a:ext cx="35421" cy="35421"/>
            </a:xfrm>
            <a:prstGeom prst="ellipse">
              <a:avLst/>
            </a:prstGeom>
            <a:solidFill>
              <a:srgbClr val="C9A227"/>
            </a:solidFill>
            <a:ln/>
          </p:spPr>
          <p:txBody>
            <a:bodyPr wrap="none" rtlCol="0" anchor="t"/>
            <a:lstStyle/>
            <a:p>
              <a:pPr marL="0" indent="0">
                <a:buNone/>
              </a:pPr>
              <a:endParaRPr lang="en-US" dirty="0"/>
            </a:p>
          </p:txBody>
        </p:sp>
        <p:sp>
          <p:nvSpPr>
            <p:cNvPr id="37" name="Text 34"/>
            <p:cNvSpPr/>
            <p:nvPr/>
          </p:nvSpPr>
          <p:spPr>
            <a:xfrm>
              <a:off x="2543175" y="983010"/>
              <a:ext cx="1971675" cy="2656433"/>
            </a:xfrm>
            <a:prstGeom prst="roundRect">
              <a:avLst>
                <a:gd name="adj" fmla="val 3607"/>
              </a:avLst>
            </a:prstGeom>
            <a:solidFill>
              <a:srgbClr val="1A1538"/>
            </a:solidFill>
            <a:ln w="9525">
              <a:solidFill>
                <a:srgbClr val="C9A227">
                  <a:alpha val="35000"/>
                </a:srgbClr>
              </a:solidFill>
            </a:ln>
          </p:spPr>
          <p:txBody>
            <a:bodyPr wrap="square" rtlCol="0" anchor="t"/>
            <a:lstStyle/>
            <a:p>
              <a:pPr marL="0" indent="0">
                <a:buNone/>
              </a:pPr>
              <a:endParaRPr lang="en-US" dirty="0"/>
            </a:p>
          </p:txBody>
        </p:sp>
        <p:sp>
          <p:nvSpPr>
            <p:cNvPr id="38" name="Text 35"/>
            <p:cNvSpPr/>
            <p:nvPr/>
          </p:nvSpPr>
          <p:spPr>
            <a:xfrm>
              <a:off x="2680841" y="1136005"/>
              <a:ext cx="328910" cy="328910"/>
            </a:xfrm>
            <a:prstGeom prst="roundRect">
              <a:avLst>
                <a:gd name="adj" fmla="val 21623"/>
              </a:avLst>
            </a:prstGeom>
            <a:solidFill>
              <a:srgbClr val="C9A227">
                <a:alpha val="12000"/>
              </a:srgbClr>
            </a:solidFill>
            <a:ln w="9525">
              <a:solidFill>
                <a:srgbClr val="C9A227">
                  <a:alpha val="35000"/>
                </a:srgbClr>
              </a:solidFill>
            </a:ln>
          </p:spPr>
          <p:txBody>
            <a:bodyPr wrap="square" rtlCol="0" anchor="t"/>
            <a:lstStyle/>
            <a:p>
              <a:pPr marL="0" indent="0">
                <a:buNone/>
              </a:pPr>
              <a:endParaRPr lang="en-US" dirty="0"/>
            </a:p>
          </p:txBody>
        </p:sp>
        <p:pic>
          <p:nvPicPr>
            <p:cNvPr id="3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9002" y="1234166"/>
              <a:ext cx="132588" cy="132588"/>
            </a:xfrm>
            <a:prstGeom prst="rect">
              <a:avLst/>
            </a:prstGeom>
          </p:spPr>
        </p:pic>
        <p:sp>
          <p:nvSpPr>
            <p:cNvPr id="40" name="Text 36"/>
            <p:cNvSpPr/>
            <p:nvPr/>
          </p:nvSpPr>
          <p:spPr>
            <a:xfrm>
              <a:off x="2680841" y="1535906"/>
              <a:ext cx="1865977" cy="123825"/>
            </a:xfrm>
            <a:prstGeom prst="rect">
              <a:avLst/>
            </a:prstGeom>
            <a:noFill/>
            <a:ln/>
          </p:spPr>
          <p:txBody>
            <a:bodyPr wrap="none" lIns="0" tIns="0" rIns="0" bIns="0" rtlCol="0" anchor="t"/>
            <a:lstStyle/>
            <a:p>
              <a:pPr marL="0" indent="0" algn="l">
                <a:lnSpc>
                  <a:spcPts val="975"/>
                </a:lnSpc>
                <a:spcAft>
                  <a:spcPts val="110"/>
                </a:spcAft>
                <a:buNone/>
              </a:pPr>
              <a:r>
                <a:rPr lang="en-US" sz="650" b="1" kern="0" spc="80" dirty="0">
                  <a:solidFill>
                    <a:srgbClr val="C9A227"/>
                  </a:solidFill>
                  <a:latin typeface="Constantia" pitchFamily="34" charset="0"/>
                  <a:ea typeface="Constantia" pitchFamily="34" charset="-122"/>
                  <a:cs typeface="Constantia" pitchFamily="34" charset="-120"/>
                </a:rPr>
                <a:t>ROLE 2</a:t>
              </a:r>
              <a:endParaRPr lang="en-US" sz="650" dirty="0"/>
            </a:p>
          </p:txBody>
        </p:sp>
        <p:sp>
          <p:nvSpPr>
            <p:cNvPr id="41" name="Text 37"/>
            <p:cNvSpPr/>
            <p:nvPr/>
          </p:nvSpPr>
          <p:spPr>
            <a:xfrm>
              <a:off x="2680841" y="1673572"/>
              <a:ext cx="1865977" cy="146149"/>
            </a:xfrm>
            <a:prstGeom prst="rect">
              <a:avLst/>
            </a:prstGeom>
            <a:noFill/>
            <a:ln/>
          </p:spPr>
          <p:txBody>
            <a:bodyPr wrap="none" lIns="0" tIns="0" rIns="0" bIns="0" rtlCol="0" anchor="t"/>
            <a:lstStyle/>
            <a:p>
              <a:pPr marL="0" indent="0" algn="l">
                <a:lnSpc>
                  <a:spcPts val="1152"/>
                </a:lnSpc>
                <a:spcAft>
                  <a:spcPts val="340"/>
                </a:spcAft>
                <a:buNone/>
              </a:pPr>
              <a:r>
                <a:rPr lang="en-US" sz="960" b="1" dirty="0">
                  <a:solidFill>
                    <a:srgbClr val="F2EEFA"/>
                  </a:solidFill>
                  <a:latin typeface="Constantia" pitchFamily="34" charset="0"/>
                  <a:ea typeface="Constantia" pitchFamily="34" charset="-122"/>
                  <a:cs typeface="Constantia" pitchFamily="34" charset="-120"/>
                </a:rPr>
                <a:t>Parents &amp; Family</a:t>
              </a:r>
              <a:endParaRPr lang="en-US" sz="960" dirty="0"/>
            </a:p>
          </p:txBody>
        </p:sp>
        <p:sp>
          <p:nvSpPr>
            <p:cNvPr id="42" name="Text 38"/>
            <p:cNvSpPr/>
            <p:nvPr/>
          </p:nvSpPr>
          <p:spPr>
            <a:xfrm>
              <a:off x="2680841" y="1933873"/>
              <a:ext cx="228600" cy="7590"/>
            </a:xfrm>
            <a:prstGeom prst="rect">
              <a:avLst/>
            </a:prstGeom>
            <a:solidFill>
              <a:srgbClr val="C9A227">
                <a:alpha val="50000"/>
              </a:srgbClr>
            </a:solidFill>
            <a:ln/>
          </p:spPr>
          <p:txBody>
            <a:bodyPr wrap="none" rtlCol="0" anchor="t"/>
            <a:lstStyle/>
            <a:p>
              <a:pPr marL="0" indent="0">
                <a:buNone/>
              </a:pPr>
              <a:endParaRPr lang="en-US" dirty="0"/>
            </a:p>
          </p:txBody>
        </p:sp>
        <p:sp>
          <p:nvSpPr>
            <p:cNvPr id="43" name="Text 39"/>
            <p:cNvSpPr/>
            <p:nvPr/>
          </p:nvSpPr>
          <p:spPr>
            <a:xfrm>
              <a:off x="2765673" y="2055614"/>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Attend monthly formation sessions alongside confirmandi</a:t>
              </a:r>
              <a:endParaRPr lang="en-US" sz="700" dirty="0"/>
            </a:p>
          </p:txBody>
        </p:sp>
        <p:sp>
          <p:nvSpPr>
            <p:cNvPr id="44" name="Text 40"/>
            <p:cNvSpPr/>
            <p:nvPr/>
          </p:nvSpPr>
          <p:spPr>
            <a:xfrm>
              <a:off x="2687774" y="2136982"/>
              <a:ext cx="35421" cy="35421"/>
            </a:xfrm>
            <a:prstGeom prst="ellipse">
              <a:avLst/>
            </a:prstGeom>
            <a:solidFill>
              <a:srgbClr val="C9A227"/>
            </a:solidFill>
            <a:ln/>
          </p:spPr>
          <p:txBody>
            <a:bodyPr wrap="none" rtlCol="0" anchor="t"/>
            <a:lstStyle/>
            <a:p>
              <a:pPr marL="0" indent="0">
                <a:buNone/>
              </a:pPr>
              <a:endParaRPr lang="en-US" dirty="0"/>
            </a:p>
          </p:txBody>
        </p:sp>
        <p:sp>
          <p:nvSpPr>
            <p:cNvPr id="45" name="Text 41"/>
            <p:cNvSpPr/>
            <p:nvPr/>
          </p:nvSpPr>
          <p:spPr>
            <a:xfrm>
              <a:off x="2765673" y="2348508"/>
              <a:ext cx="1643741" cy="164157"/>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Lead at-home conversations</a:t>
              </a:r>
              <a:endParaRPr lang="en-US" sz="700" dirty="0"/>
            </a:p>
          </p:txBody>
        </p:sp>
        <p:sp>
          <p:nvSpPr>
            <p:cNvPr id="46" name="Text 42"/>
            <p:cNvSpPr/>
            <p:nvPr/>
          </p:nvSpPr>
          <p:spPr>
            <a:xfrm>
              <a:off x="2680841" y="2383929"/>
              <a:ext cx="35421" cy="35421"/>
            </a:xfrm>
            <a:prstGeom prst="ellipse">
              <a:avLst/>
            </a:prstGeom>
            <a:solidFill>
              <a:srgbClr val="C9A227"/>
            </a:solidFill>
            <a:ln/>
          </p:spPr>
          <p:txBody>
            <a:bodyPr wrap="none" rtlCol="0" anchor="t"/>
            <a:lstStyle/>
            <a:p>
              <a:pPr marL="0" indent="0">
                <a:buNone/>
              </a:pPr>
              <a:endParaRPr lang="en-US" dirty="0"/>
            </a:p>
          </p:txBody>
        </p:sp>
        <p:sp>
          <p:nvSpPr>
            <p:cNvPr id="47" name="Text 43"/>
            <p:cNvSpPr/>
            <p:nvPr/>
          </p:nvSpPr>
          <p:spPr>
            <a:xfrm>
              <a:off x="2765673" y="2545780"/>
              <a:ext cx="1717983"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Document and share family service projects</a:t>
              </a:r>
              <a:endParaRPr lang="en-US" sz="700" dirty="0"/>
            </a:p>
          </p:txBody>
        </p:sp>
        <p:sp>
          <p:nvSpPr>
            <p:cNvPr id="49" name="Text 45"/>
            <p:cNvSpPr/>
            <p:nvPr/>
          </p:nvSpPr>
          <p:spPr>
            <a:xfrm>
              <a:off x="2765673" y="2748153"/>
              <a:ext cx="1671980"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Model prayer and discipleship in the home</a:t>
              </a:r>
              <a:endParaRPr lang="en-US" sz="700" dirty="0"/>
            </a:p>
          </p:txBody>
        </p:sp>
        <p:sp>
          <p:nvSpPr>
            <p:cNvPr id="51" name="Text 47"/>
            <p:cNvSpPr/>
            <p:nvPr/>
          </p:nvSpPr>
          <p:spPr>
            <a:xfrm>
              <a:off x="2765673" y="2914904"/>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Engage actively in parish life throughout the year</a:t>
              </a:r>
              <a:endParaRPr lang="en-US" sz="700" dirty="0"/>
            </a:p>
          </p:txBody>
        </p:sp>
        <p:sp>
          <p:nvSpPr>
            <p:cNvPr id="52" name="Text 48"/>
            <p:cNvSpPr/>
            <p:nvPr/>
          </p:nvSpPr>
          <p:spPr>
            <a:xfrm>
              <a:off x="2680841" y="3005138"/>
              <a:ext cx="35421" cy="35421"/>
            </a:xfrm>
            <a:prstGeom prst="ellipse">
              <a:avLst/>
            </a:prstGeom>
            <a:solidFill>
              <a:srgbClr val="C9A227"/>
            </a:solidFill>
            <a:ln/>
          </p:spPr>
          <p:txBody>
            <a:bodyPr wrap="none" rtlCol="0" anchor="t"/>
            <a:lstStyle/>
            <a:p>
              <a:pPr marL="0" indent="0">
                <a:buNone/>
              </a:pPr>
              <a:endParaRPr lang="en-US" dirty="0"/>
            </a:p>
          </p:txBody>
        </p:sp>
        <p:sp>
          <p:nvSpPr>
            <p:cNvPr id="55" name="Text 50"/>
            <p:cNvSpPr/>
            <p:nvPr/>
          </p:nvSpPr>
          <p:spPr>
            <a:xfrm>
              <a:off x="4629150" y="983010"/>
              <a:ext cx="1971675" cy="2656433"/>
            </a:xfrm>
            <a:prstGeom prst="roundRect">
              <a:avLst>
                <a:gd name="adj" fmla="val 3607"/>
              </a:avLst>
            </a:prstGeom>
            <a:solidFill>
              <a:srgbClr val="1A1538"/>
            </a:solidFill>
            <a:ln w="9525">
              <a:solidFill>
                <a:srgbClr val="C9A227">
                  <a:alpha val="35000"/>
                </a:srgbClr>
              </a:solidFill>
            </a:ln>
          </p:spPr>
          <p:txBody>
            <a:bodyPr wrap="square" rtlCol="0" anchor="t"/>
            <a:lstStyle/>
            <a:p>
              <a:pPr marL="0" indent="0">
                <a:buNone/>
              </a:pPr>
              <a:endParaRPr lang="en-US" dirty="0"/>
            </a:p>
          </p:txBody>
        </p:sp>
        <p:sp>
          <p:nvSpPr>
            <p:cNvPr id="56" name="Text 51"/>
            <p:cNvSpPr/>
            <p:nvPr/>
          </p:nvSpPr>
          <p:spPr>
            <a:xfrm>
              <a:off x="4766816" y="1136005"/>
              <a:ext cx="328910" cy="328910"/>
            </a:xfrm>
            <a:prstGeom prst="roundRect">
              <a:avLst>
                <a:gd name="adj" fmla="val 21623"/>
              </a:avLst>
            </a:prstGeom>
            <a:solidFill>
              <a:srgbClr val="C9A227">
                <a:alpha val="12000"/>
              </a:srgbClr>
            </a:solidFill>
            <a:ln w="9525">
              <a:solidFill>
                <a:srgbClr val="C9A227">
                  <a:alpha val="35000"/>
                </a:srgbClr>
              </a:solidFill>
            </a:ln>
          </p:spPr>
          <p:txBody>
            <a:bodyPr wrap="square" rtlCol="0" anchor="t"/>
            <a:lstStyle/>
            <a:p>
              <a:pPr marL="0" indent="0">
                <a:buNone/>
              </a:pPr>
              <a:endParaRPr lang="en-US" dirty="0"/>
            </a:p>
          </p:txBody>
        </p:sp>
        <p:pic>
          <p:nvPicPr>
            <p:cNvPr id="57"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64977" y="1234166"/>
              <a:ext cx="132588" cy="132588"/>
            </a:xfrm>
            <a:prstGeom prst="rect">
              <a:avLst/>
            </a:prstGeom>
          </p:spPr>
        </p:pic>
        <p:sp>
          <p:nvSpPr>
            <p:cNvPr id="58" name="Text 52"/>
            <p:cNvSpPr/>
            <p:nvPr/>
          </p:nvSpPr>
          <p:spPr>
            <a:xfrm>
              <a:off x="4766816" y="1535906"/>
              <a:ext cx="1865977" cy="123825"/>
            </a:xfrm>
            <a:prstGeom prst="rect">
              <a:avLst/>
            </a:prstGeom>
            <a:noFill/>
            <a:ln/>
          </p:spPr>
          <p:txBody>
            <a:bodyPr wrap="none" lIns="0" tIns="0" rIns="0" bIns="0" rtlCol="0" anchor="t"/>
            <a:lstStyle/>
            <a:p>
              <a:pPr marL="0" indent="0" algn="l">
                <a:lnSpc>
                  <a:spcPts val="975"/>
                </a:lnSpc>
                <a:spcAft>
                  <a:spcPts val="110"/>
                </a:spcAft>
                <a:buNone/>
              </a:pPr>
              <a:r>
                <a:rPr lang="en-US" sz="650" b="1" kern="0" spc="80" dirty="0">
                  <a:solidFill>
                    <a:srgbClr val="C9A227"/>
                  </a:solidFill>
                  <a:latin typeface="Constantia" pitchFamily="34" charset="0"/>
                  <a:ea typeface="Constantia" pitchFamily="34" charset="-122"/>
                  <a:cs typeface="Constantia" pitchFamily="34" charset="-120"/>
                </a:rPr>
                <a:t>ROLE 3</a:t>
              </a:r>
              <a:endParaRPr lang="en-US" sz="650" dirty="0"/>
            </a:p>
          </p:txBody>
        </p:sp>
        <p:sp>
          <p:nvSpPr>
            <p:cNvPr id="59" name="Text 53"/>
            <p:cNvSpPr/>
            <p:nvPr/>
          </p:nvSpPr>
          <p:spPr>
            <a:xfrm>
              <a:off x="4766816" y="1673572"/>
              <a:ext cx="1865977" cy="146149"/>
            </a:xfrm>
            <a:prstGeom prst="rect">
              <a:avLst/>
            </a:prstGeom>
            <a:noFill/>
            <a:ln/>
          </p:spPr>
          <p:txBody>
            <a:bodyPr wrap="none" lIns="0" tIns="0" rIns="0" bIns="0" rtlCol="0" anchor="t"/>
            <a:lstStyle/>
            <a:p>
              <a:pPr marL="0" indent="0" algn="l">
                <a:lnSpc>
                  <a:spcPts val="1152"/>
                </a:lnSpc>
                <a:spcAft>
                  <a:spcPts val="340"/>
                </a:spcAft>
                <a:buNone/>
              </a:pPr>
              <a:r>
                <a:rPr lang="en-US" sz="960" b="1" dirty="0">
                  <a:solidFill>
                    <a:srgbClr val="F2EEFA"/>
                  </a:solidFill>
                  <a:latin typeface="Constantia" pitchFamily="34" charset="0"/>
                  <a:ea typeface="Constantia" pitchFamily="34" charset="-122"/>
                  <a:cs typeface="Constantia" pitchFamily="34" charset="-120"/>
                </a:rPr>
                <a:t>Sponsors</a:t>
              </a:r>
              <a:endParaRPr lang="en-US" sz="960" dirty="0"/>
            </a:p>
          </p:txBody>
        </p:sp>
        <p:sp>
          <p:nvSpPr>
            <p:cNvPr id="60" name="Text 54"/>
            <p:cNvSpPr/>
            <p:nvPr/>
          </p:nvSpPr>
          <p:spPr>
            <a:xfrm>
              <a:off x="4766816" y="1933873"/>
              <a:ext cx="228600" cy="7590"/>
            </a:xfrm>
            <a:prstGeom prst="rect">
              <a:avLst/>
            </a:prstGeom>
            <a:solidFill>
              <a:srgbClr val="C9A227">
                <a:alpha val="50000"/>
              </a:srgbClr>
            </a:solidFill>
            <a:ln/>
          </p:spPr>
          <p:txBody>
            <a:bodyPr wrap="none" rtlCol="0" anchor="t"/>
            <a:lstStyle/>
            <a:p>
              <a:pPr marL="0" indent="0">
                <a:buNone/>
              </a:pPr>
              <a:endParaRPr lang="en-US" dirty="0"/>
            </a:p>
          </p:txBody>
        </p:sp>
        <p:sp>
          <p:nvSpPr>
            <p:cNvPr id="61" name="Text 55"/>
            <p:cNvSpPr/>
            <p:nvPr/>
          </p:nvSpPr>
          <p:spPr>
            <a:xfrm>
              <a:off x="4851648" y="2055614"/>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Complete </a:t>
              </a:r>
              <a:r>
                <a:rPr lang="en-US" sz="700" dirty="0">
                  <a:solidFill>
                    <a:schemeClr val="bg1"/>
                  </a:solidFill>
                  <a:latin typeface="Cambria" pitchFamily="34" charset="0"/>
                  <a:ea typeface="Cambria" pitchFamily="34" charset="-122"/>
                  <a:cs typeface="Cambria" pitchFamily="34" charset="-120"/>
                </a:rPr>
                <a:t>three required </a:t>
              </a:r>
              <a:r>
                <a:rPr lang="en-US" sz="700" dirty="0">
                  <a:solidFill>
                    <a:srgbClr val="F2EEFA"/>
                  </a:solidFill>
                  <a:latin typeface="Cambria" pitchFamily="34" charset="0"/>
                  <a:ea typeface="Cambria" pitchFamily="34" charset="-122"/>
                  <a:cs typeface="Cambria" pitchFamily="34" charset="-120"/>
                </a:rPr>
                <a:t>Sponsor Chats across the formation year</a:t>
              </a:r>
              <a:endParaRPr lang="en-US" sz="700" dirty="0"/>
            </a:p>
          </p:txBody>
        </p:sp>
        <p:sp>
          <p:nvSpPr>
            <p:cNvPr id="62" name="Text 56"/>
            <p:cNvSpPr/>
            <p:nvPr/>
          </p:nvSpPr>
          <p:spPr>
            <a:xfrm>
              <a:off x="4766816" y="2091035"/>
              <a:ext cx="35421" cy="35421"/>
            </a:xfrm>
            <a:prstGeom prst="ellipse">
              <a:avLst/>
            </a:prstGeom>
            <a:solidFill>
              <a:srgbClr val="C9A227"/>
            </a:solidFill>
            <a:ln/>
          </p:spPr>
          <p:txBody>
            <a:bodyPr wrap="none" rtlCol="0" anchor="t"/>
            <a:lstStyle/>
            <a:p>
              <a:pPr marL="0" indent="0">
                <a:buNone/>
              </a:pPr>
              <a:endParaRPr lang="en-US" dirty="0"/>
            </a:p>
          </p:txBody>
        </p:sp>
        <p:sp>
          <p:nvSpPr>
            <p:cNvPr id="63" name="Text 57"/>
            <p:cNvSpPr/>
            <p:nvPr/>
          </p:nvSpPr>
          <p:spPr>
            <a:xfrm>
              <a:off x="4851648" y="2348508"/>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Participate in one optional post-Confirmation sponsor chat</a:t>
              </a:r>
              <a:endParaRPr lang="en-US" sz="700" dirty="0"/>
            </a:p>
          </p:txBody>
        </p:sp>
        <p:sp>
          <p:nvSpPr>
            <p:cNvPr id="64" name="Text 58"/>
            <p:cNvSpPr/>
            <p:nvPr/>
          </p:nvSpPr>
          <p:spPr>
            <a:xfrm>
              <a:off x="4766816" y="2383929"/>
              <a:ext cx="35421" cy="35421"/>
            </a:xfrm>
            <a:prstGeom prst="ellipse">
              <a:avLst/>
            </a:prstGeom>
            <a:solidFill>
              <a:srgbClr val="C9A227"/>
            </a:solidFill>
            <a:ln/>
          </p:spPr>
          <p:txBody>
            <a:bodyPr wrap="none" rtlCol="0" anchor="t"/>
            <a:lstStyle/>
            <a:p>
              <a:pPr marL="0" indent="0">
                <a:buNone/>
              </a:pPr>
              <a:endParaRPr lang="en-US" dirty="0"/>
            </a:p>
          </p:txBody>
        </p:sp>
        <p:sp>
          <p:nvSpPr>
            <p:cNvPr id="65" name="Text 59"/>
            <p:cNvSpPr/>
            <p:nvPr/>
          </p:nvSpPr>
          <p:spPr>
            <a:xfrm>
              <a:off x="4851648" y="2641402"/>
              <a:ext cx="1444094"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Participate in the Confirmation Mass</a:t>
              </a:r>
              <a:endParaRPr lang="en-US" sz="700" dirty="0"/>
            </a:p>
          </p:txBody>
        </p:sp>
        <p:sp>
          <p:nvSpPr>
            <p:cNvPr id="66" name="Text 60"/>
            <p:cNvSpPr/>
            <p:nvPr/>
          </p:nvSpPr>
          <p:spPr>
            <a:xfrm>
              <a:off x="4766816" y="2676823"/>
              <a:ext cx="35421" cy="35421"/>
            </a:xfrm>
            <a:prstGeom prst="ellipse">
              <a:avLst/>
            </a:prstGeom>
            <a:solidFill>
              <a:srgbClr val="C9A227"/>
            </a:solidFill>
            <a:ln/>
          </p:spPr>
          <p:txBody>
            <a:bodyPr wrap="none" rtlCol="0" anchor="t"/>
            <a:lstStyle/>
            <a:p>
              <a:pPr marL="0" indent="0">
                <a:buNone/>
              </a:pPr>
              <a:endParaRPr lang="en-US" dirty="0"/>
            </a:p>
          </p:txBody>
        </p:sp>
        <p:sp>
          <p:nvSpPr>
            <p:cNvPr id="67" name="Text 61"/>
            <p:cNvSpPr/>
            <p:nvPr/>
          </p:nvSpPr>
          <p:spPr>
            <a:xfrm>
              <a:off x="4851648" y="2805559"/>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Complete the Diocesan Sponsor in Good Standing Form</a:t>
              </a:r>
              <a:endParaRPr lang="en-US" sz="700" dirty="0"/>
            </a:p>
          </p:txBody>
        </p:sp>
        <p:sp>
          <p:nvSpPr>
            <p:cNvPr id="68" name="Text 62"/>
            <p:cNvSpPr/>
            <p:nvPr/>
          </p:nvSpPr>
          <p:spPr>
            <a:xfrm>
              <a:off x="4766816" y="2840980"/>
              <a:ext cx="35421" cy="35421"/>
            </a:xfrm>
            <a:prstGeom prst="ellipse">
              <a:avLst/>
            </a:prstGeom>
            <a:solidFill>
              <a:srgbClr val="C9A227"/>
            </a:solidFill>
            <a:ln/>
          </p:spPr>
          <p:txBody>
            <a:bodyPr wrap="none" rtlCol="0" anchor="t"/>
            <a:lstStyle/>
            <a:p>
              <a:pPr marL="0" indent="0">
                <a:buNone/>
              </a:pPr>
              <a:endParaRPr lang="en-US" dirty="0"/>
            </a:p>
          </p:txBody>
        </p:sp>
        <p:sp>
          <p:nvSpPr>
            <p:cNvPr id="69" name="Text 63"/>
            <p:cNvSpPr/>
            <p:nvPr/>
          </p:nvSpPr>
          <p:spPr>
            <a:xfrm>
              <a:off x="4851648" y="3098453"/>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Support ongoing discipleship beyond the sacrament</a:t>
              </a:r>
              <a:endParaRPr lang="en-US" sz="700" dirty="0"/>
            </a:p>
          </p:txBody>
        </p:sp>
        <p:sp>
          <p:nvSpPr>
            <p:cNvPr id="70" name="Text 64"/>
            <p:cNvSpPr/>
            <p:nvPr/>
          </p:nvSpPr>
          <p:spPr>
            <a:xfrm>
              <a:off x="4766816" y="3133874"/>
              <a:ext cx="35421" cy="35421"/>
            </a:xfrm>
            <a:prstGeom prst="ellipse">
              <a:avLst/>
            </a:prstGeom>
            <a:solidFill>
              <a:srgbClr val="C9A227"/>
            </a:solidFill>
            <a:ln/>
          </p:spPr>
          <p:txBody>
            <a:bodyPr wrap="none" rtlCol="0" anchor="t"/>
            <a:lstStyle/>
            <a:p>
              <a:pPr marL="0" indent="0">
                <a:buNone/>
              </a:pPr>
              <a:endParaRPr lang="en-US" dirty="0"/>
            </a:p>
          </p:txBody>
        </p:sp>
        <p:sp>
          <p:nvSpPr>
            <p:cNvPr id="71" name="Text 65"/>
            <p:cNvSpPr/>
            <p:nvPr/>
          </p:nvSpPr>
          <p:spPr>
            <a:xfrm>
              <a:off x="6715125" y="983010"/>
              <a:ext cx="1971675" cy="2656433"/>
            </a:xfrm>
            <a:prstGeom prst="roundRect">
              <a:avLst>
                <a:gd name="adj" fmla="val 3607"/>
              </a:avLst>
            </a:prstGeom>
            <a:solidFill>
              <a:srgbClr val="1A1538"/>
            </a:solidFill>
            <a:ln w="9525">
              <a:solidFill>
                <a:srgbClr val="C9A227">
                  <a:alpha val="35000"/>
                </a:srgbClr>
              </a:solidFill>
            </a:ln>
          </p:spPr>
          <p:txBody>
            <a:bodyPr wrap="square" rtlCol="0" anchor="t"/>
            <a:lstStyle/>
            <a:p>
              <a:pPr marL="0" indent="0">
                <a:buNone/>
              </a:pPr>
              <a:endParaRPr lang="en-US" dirty="0"/>
            </a:p>
          </p:txBody>
        </p:sp>
        <p:sp>
          <p:nvSpPr>
            <p:cNvPr id="72" name="Text 66"/>
            <p:cNvSpPr/>
            <p:nvPr/>
          </p:nvSpPr>
          <p:spPr>
            <a:xfrm>
              <a:off x="6852791" y="1136005"/>
              <a:ext cx="328910" cy="328910"/>
            </a:xfrm>
            <a:prstGeom prst="roundRect">
              <a:avLst>
                <a:gd name="adj" fmla="val 21623"/>
              </a:avLst>
            </a:prstGeom>
            <a:solidFill>
              <a:srgbClr val="C9A227">
                <a:alpha val="12000"/>
              </a:srgbClr>
            </a:solidFill>
            <a:ln w="9525">
              <a:solidFill>
                <a:srgbClr val="C9A227">
                  <a:alpha val="35000"/>
                </a:srgbClr>
              </a:solidFill>
            </a:ln>
          </p:spPr>
          <p:txBody>
            <a:bodyPr wrap="square" rtlCol="0" anchor="t"/>
            <a:lstStyle/>
            <a:p>
              <a:pPr marL="0" indent="0">
                <a:buNone/>
              </a:pPr>
              <a:endParaRPr lang="en-US" dirty="0"/>
            </a:p>
          </p:txBody>
        </p:sp>
        <p:pic>
          <p:nvPicPr>
            <p:cNvPr id="73" name="Image 4"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50952" y="1234166"/>
              <a:ext cx="132588" cy="132588"/>
            </a:xfrm>
            <a:prstGeom prst="rect">
              <a:avLst/>
            </a:prstGeom>
          </p:spPr>
        </p:pic>
        <p:sp>
          <p:nvSpPr>
            <p:cNvPr id="74" name="Text 67"/>
            <p:cNvSpPr/>
            <p:nvPr/>
          </p:nvSpPr>
          <p:spPr>
            <a:xfrm>
              <a:off x="6852791" y="1535906"/>
              <a:ext cx="1865977" cy="123825"/>
            </a:xfrm>
            <a:prstGeom prst="rect">
              <a:avLst/>
            </a:prstGeom>
            <a:noFill/>
            <a:ln/>
          </p:spPr>
          <p:txBody>
            <a:bodyPr wrap="none" lIns="0" tIns="0" rIns="0" bIns="0" rtlCol="0" anchor="t"/>
            <a:lstStyle/>
            <a:p>
              <a:pPr marL="0" indent="0" algn="l">
                <a:lnSpc>
                  <a:spcPts val="975"/>
                </a:lnSpc>
                <a:spcAft>
                  <a:spcPts val="110"/>
                </a:spcAft>
                <a:buNone/>
              </a:pPr>
              <a:r>
                <a:rPr lang="en-US" sz="650" b="1" kern="0" spc="80" dirty="0">
                  <a:solidFill>
                    <a:srgbClr val="C9A227"/>
                  </a:solidFill>
                  <a:latin typeface="Constantia" pitchFamily="34" charset="0"/>
                  <a:ea typeface="Constantia" pitchFamily="34" charset="-122"/>
                  <a:cs typeface="Constantia" pitchFamily="34" charset="-120"/>
                </a:rPr>
                <a:t>ROLE 4</a:t>
              </a:r>
              <a:endParaRPr lang="en-US" sz="650" dirty="0"/>
            </a:p>
          </p:txBody>
        </p:sp>
        <p:sp>
          <p:nvSpPr>
            <p:cNvPr id="75" name="Text 68"/>
            <p:cNvSpPr/>
            <p:nvPr/>
          </p:nvSpPr>
          <p:spPr>
            <a:xfrm>
              <a:off x="6852791" y="1673572"/>
              <a:ext cx="1865977" cy="146149"/>
            </a:xfrm>
            <a:prstGeom prst="rect">
              <a:avLst/>
            </a:prstGeom>
            <a:noFill/>
            <a:ln/>
          </p:spPr>
          <p:txBody>
            <a:bodyPr wrap="none" lIns="0" tIns="0" rIns="0" bIns="0" rtlCol="0" anchor="t"/>
            <a:lstStyle/>
            <a:p>
              <a:pPr marL="0" indent="0" algn="l">
                <a:lnSpc>
                  <a:spcPts val="1152"/>
                </a:lnSpc>
                <a:spcAft>
                  <a:spcPts val="340"/>
                </a:spcAft>
                <a:buNone/>
              </a:pPr>
              <a:r>
                <a:rPr lang="en-US" sz="960" b="1" dirty="0">
                  <a:solidFill>
                    <a:srgbClr val="F2EEFA"/>
                  </a:solidFill>
                  <a:latin typeface="Constantia" pitchFamily="34" charset="0"/>
                  <a:ea typeface="Constantia" pitchFamily="34" charset="-122"/>
                  <a:cs typeface="Constantia" pitchFamily="34" charset="-120"/>
                </a:rPr>
                <a:t>Formation Leaders &amp; Clergy</a:t>
              </a:r>
              <a:endParaRPr lang="en-US" sz="960" dirty="0"/>
            </a:p>
          </p:txBody>
        </p:sp>
        <p:sp>
          <p:nvSpPr>
            <p:cNvPr id="76" name="Text 69"/>
            <p:cNvSpPr/>
            <p:nvPr/>
          </p:nvSpPr>
          <p:spPr>
            <a:xfrm>
              <a:off x="6852791" y="1933873"/>
              <a:ext cx="228600" cy="7590"/>
            </a:xfrm>
            <a:prstGeom prst="rect">
              <a:avLst/>
            </a:prstGeom>
            <a:solidFill>
              <a:srgbClr val="C9A227">
                <a:alpha val="50000"/>
              </a:srgbClr>
            </a:solidFill>
            <a:ln/>
          </p:spPr>
          <p:txBody>
            <a:bodyPr wrap="none" rtlCol="0" anchor="t"/>
            <a:lstStyle/>
            <a:p>
              <a:pPr marL="0" indent="0">
                <a:buNone/>
              </a:pPr>
              <a:endParaRPr lang="en-US" dirty="0"/>
            </a:p>
          </p:txBody>
        </p:sp>
        <p:sp>
          <p:nvSpPr>
            <p:cNvPr id="77" name="Text 70"/>
            <p:cNvSpPr/>
            <p:nvPr/>
          </p:nvSpPr>
          <p:spPr>
            <a:xfrm>
              <a:off x="6937623" y="2055614"/>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Implement all eleven monthly objectives with fidelity</a:t>
              </a:r>
              <a:endParaRPr lang="en-US" sz="700" dirty="0"/>
            </a:p>
          </p:txBody>
        </p:sp>
        <p:sp>
          <p:nvSpPr>
            <p:cNvPr id="78" name="Text 71"/>
            <p:cNvSpPr/>
            <p:nvPr/>
          </p:nvSpPr>
          <p:spPr>
            <a:xfrm>
              <a:off x="6852791" y="2091035"/>
              <a:ext cx="35421" cy="35421"/>
            </a:xfrm>
            <a:prstGeom prst="ellipse">
              <a:avLst/>
            </a:prstGeom>
            <a:solidFill>
              <a:srgbClr val="C9A227"/>
            </a:solidFill>
            <a:ln/>
          </p:spPr>
          <p:txBody>
            <a:bodyPr wrap="none" rtlCol="0" anchor="t"/>
            <a:lstStyle/>
            <a:p>
              <a:pPr marL="0" indent="0">
                <a:buNone/>
              </a:pPr>
              <a:endParaRPr lang="en-US" dirty="0"/>
            </a:p>
          </p:txBody>
        </p:sp>
        <p:sp>
          <p:nvSpPr>
            <p:cNvPr id="79" name="Text 72"/>
            <p:cNvSpPr/>
            <p:nvPr/>
          </p:nvSpPr>
          <p:spPr>
            <a:xfrm>
              <a:off x="6937623" y="2348508"/>
              <a:ext cx="1726168" cy="128736"/>
            </a:xfrm>
            <a:prstGeom prst="rect">
              <a:avLst/>
            </a:prstGeom>
            <a:noFill/>
            <a:ln/>
          </p:spPr>
          <p:txBody>
            <a:bodyPr wrap="non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Provide and actively use all diocesan guides</a:t>
              </a:r>
              <a:endParaRPr lang="en-US" sz="700" dirty="0"/>
            </a:p>
          </p:txBody>
        </p:sp>
        <p:sp>
          <p:nvSpPr>
            <p:cNvPr id="80" name="Text 73"/>
            <p:cNvSpPr/>
            <p:nvPr/>
          </p:nvSpPr>
          <p:spPr>
            <a:xfrm>
              <a:off x="6852791" y="2383929"/>
              <a:ext cx="35421" cy="35421"/>
            </a:xfrm>
            <a:prstGeom prst="ellipse">
              <a:avLst/>
            </a:prstGeom>
            <a:solidFill>
              <a:srgbClr val="C9A227"/>
            </a:solidFill>
            <a:ln/>
          </p:spPr>
          <p:txBody>
            <a:bodyPr wrap="none" rtlCol="0" anchor="t"/>
            <a:lstStyle/>
            <a:p>
              <a:pPr marL="0" indent="0">
                <a:buNone/>
              </a:pPr>
              <a:endParaRPr lang="en-US" dirty="0"/>
            </a:p>
          </p:txBody>
        </p:sp>
        <p:sp>
          <p:nvSpPr>
            <p:cNvPr id="81" name="Text 74"/>
            <p:cNvSpPr/>
            <p:nvPr/>
          </p:nvSpPr>
          <p:spPr>
            <a:xfrm>
              <a:off x="6937623" y="2512665"/>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Apply pastoral judgment without lowering standards</a:t>
              </a:r>
              <a:endParaRPr lang="en-US" sz="700" dirty="0"/>
            </a:p>
          </p:txBody>
        </p:sp>
        <p:sp>
          <p:nvSpPr>
            <p:cNvPr id="82" name="Text 75"/>
            <p:cNvSpPr/>
            <p:nvPr/>
          </p:nvSpPr>
          <p:spPr>
            <a:xfrm>
              <a:off x="6852791" y="2548086"/>
              <a:ext cx="35421" cy="35421"/>
            </a:xfrm>
            <a:prstGeom prst="ellipse">
              <a:avLst/>
            </a:prstGeom>
            <a:solidFill>
              <a:srgbClr val="C9A227"/>
            </a:solidFill>
            <a:ln/>
          </p:spPr>
          <p:txBody>
            <a:bodyPr wrap="none" rtlCol="0" anchor="t"/>
            <a:lstStyle/>
            <a:p>
              <a:pPr marL="0" indent="0">
                <a:buNone/>
              </a:pPr>
              <a:endParaRPr lang="en-US" dirty="0"/>
            </a:p>
          </p:txBody>
        </p:sp>
        <p:sp>
          <p:nvSpPr>
            <p:cNvPr id="83" name="Text 76"/>
            <p:cNvSpPr/>
            <p:nvPr/>
          </p:nvSpPr>
          <p:spPr>
            <a:xfrm>
              <a:off x="6937623" y="2805559"/>
              <a:ext cx="1643741" cy="270346"/>
            </a:xfrm>
            <a:prstGeom prst="rect">
              <a:avLst/>
            </a:prstGeom>
            <a:noFill/>
            <a:ln/>
          </p:spPr>
          <p:txBody>
            <a:bodyPr wrap="square" lIns="0" tIns="0" rIns="0" bIns="0" rtlCol="0" anchor="t"/>
            <a:lstStyle/>
            <a:p>
              <a:pPr marL="0" indent="0" algn="l">
                <a:lnSpc>
                  <a:spcPts val="1015"/>
                </a:lnSpc>
                <a:buNone/>
              </a:pPr>
              <a:r>
                <a:rPr lang="en-US" sz="700" dirty="0">
                  <a:solidFill>
                    <a:srgbClr val="F2EEFA"/>
                  </a:solidFill>
                  <a:latin typeface="Cambria" pitchFamily="34" charset="0"/>
                  <a:ea typeface="Cambria" pitchFamily="34" charset="-122"/>
                  <a:cs typeface="Cambria" pitchFamily="34" charset="-120"/>
                </a:rPr>
                <a:t>Reinforce that Confirmation is a beginning, not an ending</a:t>
              </a:r>
              <a:endParaRPr lang="en-US" sz="700" dirty="0"/>
            </a:p>
          </p:txBody>
        </p:sp>
        <p:sp>
          <p:nvSpPr>
            <p:cNvPr id="84" name="Text 77"/>
            <p:cNvSpPr/>
            <p:nvPr/>
          </p:nvSpPr>
          <p:spPr>
            <a:xfrm>
              <a:off x="6852791" y="2840980"/>
              <a:ext cx="35421" cy="35421"/>
            </a:xfrm>
            <a:prstGeom prst="ellipse">
              <a:avLst/>
            </a:prstGeom>
            <a:solidFill>
              <a:srgbClr val="C9A227"/>
            </a:solidFill>
            <a:ln/>
          </p:spPr>
          <p:txBody>
            <a:bodyPr wrap="none" rtlCol="0" anchor="t"/>
            <a:lstStyle/>
            <a:p>
              <a:pPr marL="0" indent="0">
                <a:buNone/>
              </a:pPr>
              <a:endParaRPr lang="en-US" dirty="0"/>
            </a:p>
          </p:txBody>
        </p:sp>
        <p:sp>
          <p:nvSpPr>
            <p:cNvPr id="85" name="Text 78"/>
            <p:cNvSpPr/>
            <p:nvPr/>
          </p:nvSpPr>
          <p:spPr>
            <a:xfrm>
              <a:off x="6937623" y="3098453"/>
              <a:ext cx="1643741" cy="270346"/>
            </a:xfrm>
            <a:prstGeom prst="rect">
              <a:avLst/>
            </a:prstGeom>
            <a:noFill/>
            <a:ln/>
          </p:spPr>
          <p:txBody>
            <a:bodyPr wrap="square" lIns="0" tIns="0" rIns="0" bIns="0" rtlCol="0" anchor="t"/>
            <a:lstStyle/>
            <a:p>
              <a:pPr marL="0" indent="0" algn="l">
                <a:lnSpc>
                  <a:spcPts val="1015"/>
                </a:lnSpc>
                <a:buNone/>
              </a:pPr>
              <a:endParaRPr lang="en-US" sz="700" dirty="0"/>
            </a:p>
          </p:txBody>
        </p:sp>
      </p:grpSp>
      <p:sp>
        <p:nvSpPr>
          <p:cNvPr id="87" name="Text 80"/>
          <p:cNvSpPr/>
          <p:nvPr/>
        </p:nvSpPr>
        <p:spPr>
          <a:xfrm>
            <a:off x="0" y="4852988"/>
            <a:ext cx="9144000" cy="290513"/>
          </a:xfrm>
          <a:prstGeom prst="rect">
            <a:avLst/>
          </a:prstGeom>
          <a:solidFill>
            <a:srgbClr val="0F0C1E">
              <a:alpha val="60000"/>
            </a:srgbClr>
          </a:solidFill>
          <a:ln/>
        </p:spPr>
        <p:txBody>
          <a:bodyPr wrap="square" rtlCol="0" anchor="t"/>
          <a:lstStyle/>
          <a:p>
            <a:pPr marL="0" indent="0">
              <a:buNone/>
            </a:pPr>
            <a:endParaRPr lang="en-US" dirty="0"/>
          </a:p>
        </p:txBody>
      </p:sp>
      <p:sp>
        <p:nvSpPr>
          <p:cNvPr id="88" name="Text 81"/>
          <p:cNvSpPr/>
          <p:nvPr/>
        </p:nvSpPr>
        <p:spPr>
          <a:xfrm>
            <a:off x="0" y="4852988"/>
            <a:ext cx="9144000" cy="9525"/>
          </a:xfrm>
          <a:prstGeom prst="rect">
            <a:avLst/>
          </a:prstGeom>
          <a:solidFill>
            <a:srgbClr val="C9A227">
              <a:alpha val="18000"/>
            </a:srgbClr>
          </a:solidFill>
          <a:ln/>
        </p:spPr>
        <p:txBody>
          <a:bodyPr wrap="none" rtlCol="0" anchor="t"/>
          <a:lstStyle/>
          <a:p>
            <a:pPr marL="0" indent="0">
              <a:buNone/>
            </a:pPr>
            <a:endParaRPr lang="en-US" dirty="0"/>
          </a:p>
        </p:txBody>
      </p:sp>
      <p:sp>
        <p:nvSpPr>
          <p:cNvPr id="90" name="Text 82"/>
          <p:cNvSpPr/>
          <p:nvPr/>
        </p:nvSpPr>
        <p:spPr>
          <a:xfrm>
            <a:off x="2363310" y="4849796"/>
            <a:ext cx="5003334" cy="139005"/>
          </a:xfrm>
          <a:prstGeom prst="rect">
            <a:avLst/>
          </a:prstGeom>
          <a:noFill/>
          <a:ln/>
        </p:spPr>
        <p:txBody>
          <a:bodyPr wrap="none" lIns="0" tIns="0" rIns="0" bIns="0" rtlCol="0" anchor="ctr"/>
          <a:lstStyle/>
          <a:p>
            <a:pPr marL="0" indent="0" algn="l">
              <a:lnSpc>
                <a:spcPts val="1095"/>
              </a:lnSpc>
              <a:buNone/>
            </a:pPr>
            <a:r>
              <a:rPr lang="en-US" sz="730" kern="0" spc="10" dirty="0">
                <a:solidFill>
                  <a:srgbClr val="9B8FC2"/>
                </a:solidFill>
                <a:latin typeface="Constantia" pitchFamily="34" charset="0"/>
                <a:ea typeface="Constantia" pitchFamily="34" charset="-122"/>
                <a:cs typeface="Constantia" pitchFamily="34" charset="-120"/>
              </a:rPr>
              <a:t>The whole community — confirmandi, families, sponsors, and leaders — journeys together toward the </a:t>
            </a:r>
            <a:r>
              <a:rPr lang="en-US" sz="730" b="1" kern="0" spc="10" dirty="0">
                <a:solidFill>
                  <a:srgbClr val="C9A227"/>
                </a:solidFill>
                <a:latin typeface="Constantia" pitchFamily="34" charset="0"/>
                <a:ea typeface="Constantia" pitchFamily="34" charset="-122"/>
                <a:cs typeface="Constantia" pitchFamily="34" charset="-120"/>
              </a:rPr>
              <a:t>one sacrament.</a:t>
            </a:r>
            <a:endParaRPr lang="en-US" sz="730" dirty="0"/>
          </a:p>
        </p:txBody>
      </p:sp>
      <p:sp>
        <p:nvSpPr>
          <p:cNvPr id="97" name="Text 48">
            <a:extLst>
              <a:ext uri="{FF2B5EF4-FFF2-40B4-BE49-F238E27FC236}">
                <a16:creationId xmlns:a16="http://schemas.microsoft.com/office/drawing/2014/main" id="{6023399E-AF0D-2A84-28C7-9255C1FD6E46}"/>
              </a:ext>
            </a:extLst>
          </p:cNvPr>
          <p:cNvSpPr/>
          <p:nvPr/>
        </p:nvSpPr>
        <p:spPr>
          <a:xfrm>
            <a:off x="2680841" y="2997918"/>
            <a:ext cx="35421" cy="35421"/>
          </a:xfrm>
          <a:prstGeom prst="ellipse">
            <a:avLst/>
          </a:prstGeom>
          <a:solidFill>
            <a:srgbClr val="C9A227"/>
          </a:solidFill>
          <a:ln/>
        </p:spPr>
        <p:txBody>
          <a:bodyPr wrap="none" rtlCol="0" anchor="t"/>
          <a:lstStyle/>
          <a:p>
            <a:pPr marL="0" indent="0">
              <a:buNone/>
            </a:pPr>
            <a:endParaRPr lang="en-US" dirty="0"/>
          </a:p>
        </p:txBody>
      </p:sp>
      <p:sp>
        <p:nvSpPr>
          <p:cNvPr id="99" name="Text 48">
            <a:extLst>
              <a:ext uri="{FF2B5EF4-FFF2-40B4-BE49-F238E27FC236}">
                <a16:creationId xmlns:a16="http://schemas.microsoft.com/office/drawing/2014/main" id="{30D69DC7-C09F-02C3-3B2A-758C5C59C1CA}"/>
              </a:ext>
            </a:extLst>
          </p:cNvPr>
          <p:cNvSpPr/>
          <p:nvPr/>
        </p:nvSpPr>
        <p:spPr>
          <a:xfrm>
            <a:off x="2687774" y="3202334"/>
            <a:ext cx="35421" cy="35421"/>
          </a:xfrm>
          <a:prstGeom prst="ellipse">
            <a:avLst/>
          </a:prstGeom>
          <a:solidFill>
            <a:srgbClr val="C9A227"/>
          </a:solidFill>
          <a:ln/>
        </p:spPr>
        <p:txBody>
          <a:bodyPr wrap="none" rtlCol="0" anchor="t"/>
          <a:lstStyle/>
          <a:p>
            <a:pPr marL="0" indent="0">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16122A"/>
        </a:solidFill>
        <a:effectLst/>
      </p:bgPr>
    </p:bg>
    <p:spTree>
      <p:nvGrpSpPr>
        <p:cNvPr id="1" name=""/>
        <p:cNvGrpSpPr/>
        <p:nvPr/>
      </p:nvGrpSpPr>
      <p:grpSpPr>
        <a:xfrm>
          <a:off x="0" y="0"/>
          <a:ext cx="0" cy="0"/>
          <a:chOff x="0" y="0"/>
          <a:chExt cx="0" cy="0"/>
        </a:xfrm>
      </p:grpSpPr>
      <p:grpSp>
        <p:nvGrpSpPr>
          <p:cNvPr id="65" name="Group 64">
            <a:extLst>
              <a:ext uri="{FF2B5EF4-FFF2-40B4-BE49-F238E27FC236}">
                <a16:creationId xmlns:a16="http://schemas.microsoft.com/office/drawing/2014/main" id="{EAA7F463-2D80-5C6D-3634-0B35BB1FA15D}"/>
              </a:ext>
            </a:extLst>
          </p:cNvPr>
          <p:cNvGrpSpPr/>
          <p:nvPr/>
        </p:nvGrpSpPr>
        <p:grpSpPr>
          <a:xfrm>
            <a:off x="325740" y="1108323"/>
            <a:ext cx="8492520" cy="2926854"/>
            <a:chOff x="372070" y="128141"/>
            <a:chExt cx="8492520" cy="2926854"/>
          </a:xfrm>
        </p:grpSpPr>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2766" y="148391"/>
              <a:ext cx="132588" cy="132588"/>
            </a:xfrm>
            <a:prstGeom prst="rect">
              <a:avLst/>
            </a:prstGeom>
          </p:spPr>
        </p:pic>
        <p:sp>
          <p:nvSpPr>
            <p:cNvPr id="7" name="Text 4"/>
            <p:cNvSpPr/>
            <p:nvPr/>
          </p:nvSpPr>
          <p:spPr>
            <a:xfrm>
              <a:off x="589062" y="128141"/>
              <a:ext cx="4299704" cy="173087"/>
            </a:xfrm>
            <a:prstGeom prst="rect">
              <a:avLst/>
            </a:prstGeom>
            <a:noFill/>
            <a:ln/>
          </p:spPr>
          <p:txBody>
            <a:bodyPr wrap="none" lIns="0" tIns="0" rIns="0" bIns="0" rtlCol="0" anchor="ctr"/>
            <a:lstStyle/>
            <a:p>
              <a:pPr marL="0" indent="0" algn="l">
                <a:lnSpc>
                  <a:spcPts val="1364"/>
                </a:lnSpc>
                <a:buNone/>
              </a:pPr>
              <a:r>
                <a:rPr lang="en-US" sz="1240" kern="0" spc="-12" dirty="0">
                  <a:solidFill>
                    <a:srgbClr val="F2EEFA"/>
                  </a:solidFill>
                  <a:latin typeface="Constantia" pitchFamily="34" charset="0"/>
                  <a:ea typeface="Constantia" pitchFamily="34" charset="-122"/>
                  <a:cs typeface="Constantia" pitchFamily="34" charset="-120"/>
                </a:rPr>
                <a:t>The Confirmation Program Record: </a:t>
              </a:r>
              <a:r>
                <a:rPr lang="en-US" sz="1240" b="1" kern="0" spc="-12" dirty="0">
                  <a:solidFill>
                    <a:srgbClr val="C9A227"/>
                  </a:solidFill>
                  <a:latin typeface="Constantia" pitchFamily="34" charset="0"/>
                  <a:ea typeface="Constantia" pitchFamily="34" charset="-122"/>
                  <a:cs typeface="Constantia" pitchFamily="34" charset="-120"/>
                </a:rPr>
                <a:t>Required Completions</a:t>
              </a:r>
              <a:endParaRPr lang="en-US" sz="1240" dirty="0"/>
            </a:p>
          </p:txBody>
        </p:sp>
        <p:sp>
          <p:nvSpPr>
            <p:cNvPr id="8" name="Text 5"/>
            <p:cNvSpPr/>
            <p:nvPr/>
          </p:nvSpPr>
          <p:spPr>
            <a:xfrm>
              <a:off x="400050" y="330398"/>
              <a:ext cx="6758642" cy="129778"/>
            </a:xfrm>
            <a:prstGeom prst="rect">
              <a:avLst/>
            </a:prstGeom>
            <a:noFill/>
            <a:ln/>
          </p:spPr>
          <p:txBody>
            <a:bodyPr wrap="none" lIns="0" tIns="0" rIns="0" bIns="0" rtlCol="0" anchor="t"/>
            <a:lstStyle/>
            <a:p>
              <a:pPr marL="0" indent="0" algn="l">
                <a:lnSpc>
                  <a:spcPts val="1022"/>
                </a:lnSpc>
                <a:buNone/>
              </a:pPr>
              <a:r>
                <a:rPr lang="en-US" sz="730" i="1" dirty="0">
                  <a:solidFill>
                    <a:srgbClr val="9B8FC2"/>
                  </a:solidFill>
                  <a:latin typeface="Cambria" pitchFamily="34" charset="0"/>
                  <a:ea typeface="Cambria" pitchFamily="34" charset="-122"/>
                  <a:cs typeface="Cambria" pitchFamily="34" charset="-120"/>
                </a:rPr>
                <a:t>These standards are the diocesan norm.  Pastors apply pastoral judgment in individual circumstances without diminishing the intent.</a:t>
              </a:r>
              <a:endParaRPr lang="en-US" sz="730" dirty="0"/>
            </a:p>
          </p:txBody>
        </p:sp>
        <p:sp>
          <p:nvSpPr>
            <p:cNvPr id="11" name="Text 7"/>
            <p:cNvSpPr/>
            <p:nvPr/>
          </p:nvSpPr>
          <p:spPr>
            <a:xfrm>
              <a:off x="372070" y="2675186"/>
              <a:ext cx="8399859" cy="379809"/>
            </a:xfrm>
            <a:prstGeom prst="roundRect">
              <a:avLst>
                <a:gd name="adj" fmla="val 11369"/>
              </a:avLst>
            </a:prstGeom>
            <a:solidFill>
              <a:srgbClr val="C9A227">
                <a:alpha val="15000"/>
              </a:srgbClr>
            </a:solidFill>
            <a:ln w="9525">
              <a:solidFill>
                <a:srgbClr val="C9A227">
                  <a:alpha val="35000"/>
                </a:srgbClr>
              </a:solidFill>
            </a:ln>
          </p:spPr>
          <p:txBody>
            <a:bodyPr wrap="square" rtlCol="0" anchor="t"/>
            <a:lstStyle/>
            <a:p>
              <a:pPr marL="0" indent="0">
                <a:buNone/>
              </a:pPr>
              <a:endParaRPr lang="en-US" dirty="0"/>
            </a:p>
          </p:txBody>
        </p:sp>
        <p:pic>
          <p:nvPicPr>
            <p:cNvPr id="12" name="Image 2" descr="preencoded.png"/>
            <p:cNvPicPr>
              <a:picLocks noChangeAspect="1"/>
            </p:cNvPicPr>
            <p:nvPr/>
          </p:nvPicPr>
          <p:blipFill>
            <a:blip>
              <a:alphaModFix amt="90000"/>
              <a:extLst>
                <a:ext uri="{96DAC541-7B7A-43D3-8B79-37D633B846F1}">
                  <asvg:svgBlip xmlns:asvg="http://schemas.microsoft.com/office/drawing/2016/SVG/main" r:embed="rId4"/>
                </a:ext>
              </a:extLst>
            </a:blip>
            <a:stretch>
              <a:fillRect/>
            </a:stretch>
          </p:blipFill>
          <p:spPr>
            <a:xfrm>
              <a:off x="491514" y="2798796"/>
              <a:ext cx="132588" cy="132588"/>
            </a:xfrm>
            <a:prstGeom prst="rect">
              <a:avLst/>
            </a:prstGeom>
          </p:spPr>
        </p:pic>
        <p:sp>
          <p:nvSpPr>
            <p:cNvPr id="13" name="Text 8"/>
            <p:cNvSpPr/>
            <p:nvPr/>
          </p:nvSpPr>
          <p:spPr>
            <a:xfrm>
              <a:off x="692200" y="2749451"/>
              <a:ext cx="6962218" cy="242843"/>
            </a:xfrm>
            <a:prstGeom prst="rect">
              <a:avLst/>
            </a:prstGeom>
            <a:noFill/>
            <a:ln/>
          </p:spPr>
          <p:txBody>
            <a:bodyPr wrap="square" lIns="0" tIns="0" rIns="0" bIns="0" rtlCol="0" anchor="ctr"/>
            <a:lstStyle/>
            <a:p>
              <a:pPr marL="0" indent="0" algn="l">
                <a:lnSpc>
                  <a:spcPts val="910"/>
                </a:lnSpc>
                <a:buNone/>
              </a:pPr>
              <a:r>
                <a:rPr lang="en-US" sz="650" b="1" dirty="0">
                  <a:solidFill>
                    <a:srgbClr val="C9A227"/>
                  </a:solidFill>
                  <a:latin typeface="Cambria" pitchFamily="34" charset="0"/>
                  <a:ea typeface="Cambria" pitchFamily="34" charset="-122"/>
                  <a:cs typeface="Cambria" pitchFamily="34" charset="-120"/>
                </a:rPr>
                <a:t>Pastoral Judgment:</a:t>
              </a:r>
              <a:r>
                <a:rPr lang="en-US" sz="650" dirty="0">
                  <a:solidFill>
                    <a:srgbClr val="9B8FC2"/>
                  </a:solidFill>
                  <a:latin typeface="Cambria" pitchFamily="34" charset="0"/>
                  <a:ea typeface="Cambria" pitchFamily="34" charset="-122"/>
                  <a:cs typeface="Cambria" pitchFamily="34" charset="-120"/>
                </a:rPr>
                <a:t> </a:t>
              </a:r>
              <a:r>
                <a:rPr lang="en-US" sz="650" dirty="0">
                  <a:solidFill>
                    <a:schemeClr val="bg1"/>
                  </a:solidFill>
                  <a:latin typeface="Cambria" pitchFamily="34" charset="0"/>
                  <a:ea typeface="Cambria" pitchFamily="34" charset="-122"/>
                  <a:cs typeface="Cambria" pitchFamily="34" charset="-120"/>
                </a:rPr>
                <a:t>Pastors may apply pastoral judgment in extraordinary individual circumstances,  but the standards themselves are not optional.  Flexibility serves persons; it does not lower the bar for the community.</a:t>
              </a:r>
              <a:endParaRPr lang="en-US" sz="650" dirty="0">
                <a:solidFill>
                  <a:schemeClr val="bg1"/>
                </a:solidFill>
              </a:endParaRPr>
            </a:p>
          </p:txBody>
        </p:sp>
        <p:sp>
          <p:nvSpPr>
            <p:cNvPr id="14" name="Text 9"/>
            <p:cNvSpPr/>
            <p:nvPr/>
          </p:nvSpPr>
          <p:spPr>
            <a:xfrm>
              <a:off x="7604224" y="2811661"/>
              <a:ext cx="9525" cy="106710"/>
            </a:xfrm>
            <a:prstGeom prst="rect">
              <a:avLst/>
            </a:prstGeom>
            <a:solidFill>
              <a:srgbClr val="C9A227">
                <a:alpha val="35000"/>
              </a:srgbClr>
            </a:solidFill>
            <a:ln/>
          </p:spPr>
          <p:txBody>
            <a:bodyPr wrap="none" rtlCol="0" anchor="t"/>
            <a:lstStyle/>
            <a:p>
              <a:pPr marL="0" indent="0">
                <a:buNone/>
              </a:pPr>
              <a:endParaRPr lang="en-US" dirty="0"/>
            </a:p>
          </p:txBody>
        </p:sp>
        <p:sp>
          <p:nvSpPr>
            <p:cNvPr id="17" name="Text 11"/>
            <p:cNvSpPr/>
            <p:nvPr/>
          </p:nvSpPr>
          <p:spPr>
            <a:xfrm>
              <a:off x="381595" y="679847"/>
              <a:ext cx="21580" cy="376535"/>
            </a:xfrm>
            <a:custGeom>
              <a:avLst/>
              <a:gdLst/>
              <a:ahLst/>
              <a:cxnLst/>
              <a:rect l="l" t="t" r="r" b="b"/>
              <a:pathLst>
                <a:path w="21580" h="376535">
                  <a:moveTo>
                    <a:pt x="0" y="57150"/>
                  </a:moveTo>
                  <a:lnTo>
                    <a:pt x="2698" y="39799"/>
                  </a:lnTo>
                  <a:lnTo>
                    <a:pt x="5395" y="32911"/>
                  </a:lnTo>
                  <a:lnTo>
                    <a:pt x="8093" y="27833"/>
                  </a:lnTo>
                  <a:lnTo>
                    <a:pt x="10790" y="23730"/>
                  </a:lnTo>
                  <a:lnTo>
                    <a:pt x="13488" y="20276"/>
                  </a:lnTo>
                  <a:lnTo>
                    <a:pt x="16185" y="17300"/>
                  </a:lnTo>
                  <a:lnTo>
                    <a:pt x="18883" y="14703"/>
                  </a:lnTo>
                  <a:lnTo>
                    <a:pt x="21580" y="12419"/>
                  </a:lnTo>
                  <a:lnTo>
                    <a:pt x="21580" y="364116"/>
                  </a:lnTo>
                  <a:lnTo>
                    <a:pt x="18883" y="361831"/>
                  </a:lnTo>
                  <a:lnTo>
                    <a:pt x="16185" y="359234"/>
                  </a:lnTo>
                  <a:lnTo>
                    <a:pt x="13488" y="356259"/>
                  </a:lnTo>
                  <a:lnTo>
                    <a:pt x="10790" y="352804"/>
                  </a:lnTo>
                  <a:lnTo>
                    <a:pt x="8093" y="348702"/>
                  </a:lnTo>
                  <a:lnTo>
                    <a:pt x="5395" y="343624"/>
                  </a:lnTo>
                  <a:lnTo>
                    <a:pt x="2698" y="336735"/>
                  </a:lnTo>
                  <a:lnTo>
                    <a:pt x="0" y="319385"/>
                  </a:lnTo>
                  <a:close/>
                </a:path>
              </a:pathLst>
            </a:custGeom>
            <a:solidFill>
              <a:srgbClr val="C9A227">
                <a:alpha val="70000"/>
              </a:srgbClr>
            </a:solidFill>
            <a:ln/>
          </p:spPr>
          <p:txBody>
            <a:bodyPr wrap="square" rtlCol="0" anchor="t"/>
            <a:lstStyle/>
            <a:p>
              <a:pPr marL="0" indent="0">
                <a:buNone/>
              </a:pPr>
              <a:endParaRPr lang="en-US" dirty="0"/>
            </a:p>
          </p:txBody>
        </p:sp>
        <p:sp>
          <p:nvSpPr>
            <p:cNvPr id="18" name="Text 12"/>
            <p:cNvSpPr/>
            <p:nvPr/>
          </p:nvSpPr>
          <p:spPr>
            <a:xfrm>
              <a:off x="4653260" y="679847"/>
              <a:ext cx="21580" cy="376535"/>
            </a:xfrm>
            <a:custGeom>
              <a:avLst/>
              <a:gdLst/>
              <a:ahLst/>
              <a:cxnLst/>
              <a:rect l="l" t="t" r="r" b="b"/>
              <a:pathLst>
                <a:path w="21580" h="376535">
                  <a:moveTo>
                    <a:pt x="0" y="57150"/>
                  </a:moveTo>
                  <a:lnTo>
                    <a:pt x="2698" y="39799"/>
                  </a:lnTo>
                  <a:lnTo>
                    <a:pt x="5395" y="32911"/>
                  </a:lnTo>
                  <a:lnTo>
                    <a:pt x="8093" y="27833"/>
                  </a:lnTo>
                  <a:lnTo>
                    <a:pt x="10790" y="23730"/>
                  </a:lnTo>
                  <a:lnTo>
                    <a:pt x="13488" y="20276"/>
                  </a:lnTo>
                  <a:lnTo>
                    <a:pt x="16185" y="17300"/>
                  </a:lnTo>
                  <a:lnTo>
                    <a:pt x="18883" y="14703"/>
                  </a:lnTo>
                  <a:lnTo>
                    <a:pt x="21580" y="12419"/>
                  </a:lnTo>
                  <a:lnTo>
                    <a:pt x="21580" y="364116"/>
                  </a:lnTo>
                  <a:lnTo>
                    <a:pt x="18883" y="361831"/>
                  </a:lnTo>
                  <a:lnTo>
                    <a:pt x="16185" y="359234"/>
                  </a:lnTo>
                  <a:lnTo>
                    <a:pt x="13488" y="356259"/>
                  </a:lnTo>
                  <a:lnTo>
                    <a:pt x="10790" y="352804"/>
                  </a:lnTo>
                  <a:lnTo>
                    <a:pt x="8093" y="348702"/>
                  </a:lnTo>
                  <a:lnTo>
                    <a:pt x="5395" y="343624"/>
                  </a:lnTo>
                  <a:lnTo>
                    <a:pt x="2698" y="336735"/>
                  </a:lnTo>
                  <a:lnTo>
                    <a:pt x="0" y="319385"/>
                  </a:lnTo>
                  <a:close/>
                </a:path>
              </a:pathLst>
            </a:custGeom>
            <a:solidFill>
              <a:srgbClr val="C9A227">
                <a:alpha val="70000"/>
              </a:srgbClr>
            </a:solidFill>
            <a:ln/>
          </p:spPr>
          <p:txBody>
            <a:bodyPr wrap="square" rtlCol="0" anchor="t"/>
            <a:lstStyle/>
            <a:p>
              <a:pPr marL="0" indent="0">
                <a:buNone/>
              </a:pPr>
              <a:endParaRPr lang="en-US" dirty="0"/>
            </a:p>
          </p:txBody>
        </p:sp>
        <p:sp>
          <p:nvSpPr>
            <p:cNvPr id="19" name="Text 13"/>
            <p:cNvSpPr/>
            <p:nvPr/>
          </p:nvSpPr>
          <p:spPr>
            <a:xfrm>
              <a:off x="381595" y="1140172"/>
              <a:ext cx="21580" cy="376535"/>
            </a:xfrm>
            <a:custGeom>
              <a:avLst/>
              <a:gdLst/>
              <a:ahLst/>
              <a:cxnLst/>
              <a:rect l="l" t="t" r="r" b="b"/>
              <a:pathLst>
                <a:path w="21580" h="376535">
                  <a:moveTo>
                    <a:pt x="0" y="57150"/>
                  </a:moveTo>
                  <a:lnTo>
                    <a:pt x="2698" y="39799"/>
                  </a:lnTo>
                  <a:lnTo>
                    <a:pt x="5395" y="32911"/>
                  </a:lnTo>
                  <a:lnTo>
                    <a:pt x="8093" y="27833"/>
                  </a:lnTo>
                  <a:lnTo>
                    <a:pt x="10790" y="23730"/>
                  </a:lnTo>
                  <a:lnTo>
                    <a:pt x="13488" y="20276"/>
                  </a:lnTo>
                  <a:lnTo>
                    <a:pt x="16185" y="17300"/>
                  </a:lnTo>
                  <a:lnTo>
                    <a:pt x="18883" y="14703"/>
                  </a:lnTo>
                  <a:lnTo>
                    <a:pt x="21580" y="12419"/>
                  </a:lnTo>
                  <a:lnTo>
                    <a:pt x="21580" y="364116"/>
                  </a:lnTo>
                  <a:lnTo>
                    <a:pt x="18883" y="361831"/>
                  </a:lnTo>
                  <a:lnTo>
                    <a:pt x="16185" y="359234"/>
                  </a:lnTo>
                  <a:lnTo>
                    <a:pt x="13488" y="356259"/>
                  </a:lnTo>
                  <a:lnTo>
                    <a:pt x="10790" y="352804"/>
                  </a:lnTo>
                  <a:lnTo>
                    <a:pt x="8093" y="348702"/>
                  </a:lnTo>
                  <a:lnTo>
                    <a:pt x="5395" y="343624"/>
                  </a:lnTo>
                  <a:lnTo>
                    <a:pt x="2698" y="336735"/>
                  </a:lnTo>
                  <a:lnTo>
                    <a:pt x="0" y="319385"/>
                  </a:lnTo>
                  <a:close/>
                </a:path>
              </a:pathLst>
            </a:custGeom>
            <a:solidFill>
              <a:srgbClr val="C9A227">
                <a:alpha val="70000"/>
              </a:srgbClr>
            </a:solidFill>
            <a:ln/>
          </p:spPr>
          <p:txBody>
            <a:bodyPr wrap="square" rtlCol="0" anchor="t"/>
            <a:lstStyle/>
            <a:p>
              <a:pPr marL="0" indent="0">
                <a:buNone/>
              </a:pPr>
              <a:endParaRPr lang="en-US" dirty="0"/>
            </a:p>
          </p:txBody>
        </p:sp>
        <p:sp>
          <p:nvSpPr>
            <p:cNvPr id="20" name="Text 14"/>
            <p:cNvSpPr/>
            <p:nvPr/>
          </p:nvSpPr>
          <p:spPr>
            <a:xfrm>
              <a:off x="4653260" y="1140172"/>
              <a:ext cx="21580" cy="376535"/>
            </a:xfrm>
            <a:custGeom>
              <a:avLst/>
              <a:gdLst/>
              <a:ahLst/>
              <a:cxnLst/>
              <a:rect l="l" t="t" r="r" b="b"/>
              <a:pathLst>
                <a:path w="21580" h="376535">
                  <a:moveTo>
                    <a:pt x="0" y="57150"/>
                  </a:moveTo>
                  <a:lnTo>
                    <a:pt x="2698" y="39799"/>
                  </a:lnTo>
                  <a:lnTo>
                    <a:pt x="5395" y="32911"/>
                  </a:lnTo>
                  <a:lnTo>
                    <a:pt x="8093" y="27833"/>
                  </a:lnTo>
                  <a:lnTo>
                    <a:pt x="10790" y="23730"/>
                  </a:lnTo>
                  <a:lnTo>
                    <a:pt x="13488" y="20276"/>
                  </a:lnTo>
                  <a:lnTo>
                    <a:pt x="16185" y="17300"/>
                  </a:lnTo>
                  <a:lnTo>
                    <a:pt x="18883" y="14703"/>
                  </a:lnTo>
                  <a:lnTo>
                    <a:pt x="21580" y="12419"/>
                  </a:lnTo>
                  <a:lnTo>
                    <a:pt x="21580" y="364116"/>
                  </a:lnTo>
                  <a:lnTo>
                    <a:pt x="18883" y="361831"/>
                  </a:lnTo>
                  <a:lnTo>
                    <a:pt x="16185" y="359234"/>
                  </a:lnTo>
                  <a:lnTo>
                    <a:pt x="13488" y="356259"/>
                  </a:lnTo>
                  <a:lnTo>
                    <a:pt x="10790" y="352804"/>
                  </a:lnTo>
                  <a:lnTo>
                    <a:pt x="8093" y="348702"/>
                  </a:lnTo>
                  <a:lnTo>
                    <a:pt x="5395" y="343624"/>
                  </a:lnTo>
                  <a:lnTo>
                    <a:pt x="2698" y="336735"/>
                  </a:lnTo>
                  <a:lnTo>
                    <a:pt x="0" y="319385"/>
                  </a:lnTo>
                  <a:close/>
                </a:path>
              </a:pathLst>
            </a:custGeom>
            <a:solidFill>
              <a:srgbClr val="C9A227">
                <a:alpha val="70000"/>
              </a:srgbClr>
            </a:solidFill>
            <a:ln/>
          </p:spPr>
          <p:txBody>
            <a:bodyPr wrap="square" rtlCol="0" anchor="t"/>
            <a:lstStyle/>
            <a:p>
              <a:pPr marL="0" indent="0">
                <a:buNone/>
              </a:pPr>
              <a:endParaRPr lang="en-US" dirty="0"/>
            </a:p>
          </p:txBody>
        </p:sp>
        <p:sp>
          <p:nvSpPr>
            <p:cNvPr id="21" name="Text 15"/>
            <p:cNvSpPr/>
            <p:nvPr/>
          </p:nvSpPr>
          <p:spPr>
            <a:xfrm>
              <a:off x="381595" y="1600498"/>
              <a:ext cx="21580" cy="376535"/>
            </a:xfrm>
            <a:custGeom>
              <a:avLst/>
              <a:gdLst/>
              <a:ahLst/>
              <a:cxnLst/>
              <a:rect l="l" t="t" r="r" b="b"/>
              <a:pathLst>
                <a:path w="21580" h="376535">
                  <a:moveTo>
                    <a:pt x="0" y="57150"/>
                  </a:moveTo>
                  <a:lnTo>
                    <a:pt x="2698" y="39799"/>
                  </a:lnTo>
                  <a:lnTo>
                    <a:pt x="5395" y="32911"/>
                  </a:lnTo>
                  <a:lnTo>
                    <a:pt x="8093" y="27833"/>
                  </a:lnTo>
                  <a:lnTo>
                    <a:pt x="10790" y="23730"/>
                  </a:lnTo>
                  <a:lnTo>
                    <a:pt x="13488" y="20276"/>
                  </a:lnTo>
                  <a:lnTo>
                    <a:pt x="16185" y="17300"/>
                  </a:lnTo>
                  <a:lnTo>
                    <a:pt x="18883" y="14703"/>
                  </a:lnTo>
                  <a:lnTo>
                    <a:pt x="21580" y="12419"/>
                  </a:lnTo>
                  <a:lnTo>
                    <a:pt x="21580" y="364116"/>
                  </a:lnTo>
                  <a:lnTo>
                    <a:pt x="18883" y="361831"/>
                  </a:lnTo>
                  <a:lnTo>
                    <a:pt x="16185" y="359234"/>
                  </a:lnTo>
                  <a:lnTo>
                    <a:pt x="13488" y="356259"/>
                  </a:lnTo>
                  <a:lnTo>
                    <a:pt x="10790" y="352804"/>
                  </a:lnTo>
                  <a:lnTo>
                    <a:pt x="8093" y="348702"/>
                  </a:lnTo>
                  <a:lnTo>
                    <a:pt x="5395" y="343624"/>
                  </a:lnTo>
                  <a:lnTo>
                    <a:pt x="2698" y="336735"/>
                  </a:lnTo>
                  <a:lnTo>
                    <a:pt x="0" y="319385"/>
                  </a:lnTo>
                  <a:close/>
                </a:path>
              </a:pathLst>
            </a:custGeom>
            <a:solidFill>
              <a:srgbClr val="C9A227">
                <a:alpha val="70000"/>
              </a:srgbClr>
            </a:solidFill>
            <a:ln/>
          </p:spPr>
          <p:txBody>
            <a:bodyPr wrap="square" rtlCol="0" anchor="t"/>
            <a:lstStyle/>
            <a:p>
              <a:pPr marL="0" indent="0">
                <a:buNone/>
              </a:pPr>
              <a:endParaRPr lang="en-US" dirty="0"/>
            </a:p>
          </p:txBody>
        </p:sp>
        <p:sp>
          <p:nvSpPr>
            <p:cNvPr id="22" name="Text 16"/>
            <p:cNvSpPr/>
            <p:nvPr/>
          </p:nvSpPr>
          <p:spPr>
            <a:xfrm>
              <a:off x="4653260" y="1600498"/>
              <a:ext cx="21580" cy="376535"/>
            </a:xfrm>
            <a:custGeom>
              <a:avLst/>
              <a:gdLst/>
              <a:ahLst/>
              <a:cxnLst/>
              <a:rect l="l" t="t" r="r" b="b"/>
              <a:pathLst>
                <a:path w="21580" h="376535">
                  <a:moveTo>
                    <a:pt x="0" y="57150"/>
                  </a:moveTo>
                  <a:lnTo>
                    <a:pt x="2698" y="39799"/>
                  </a:lnTo>
                  <a:lnTo>
                    <a:pt x="5395" y="32911"/>
                  </a:lnTo>
                  <a:lnTo>
                    <a:pt x="8093" y="27833"/>
                  </a:lnTo>
                  <a:lnTo>
                    <a:pt x="10790" y="23730"/>
                  </a:lnTo>
                  <a:lnTo>
                    <a:pt x="13488" y="20276"/>
                  </a:lnTo>
                  <a:lnTo>
                    <a:pt x="16185" y="17300"/>
                  </a:lnTo>
                  <a:lnTo>
                    <a:pt x="18883" y="14703"/>
                  </a:lnTo>
                  <a:lnTo>
                    <a:pt x="21580" y="12419"/>
                  </a:lnTo>
                  <a:lnTo>
                    <a:pt x="21580" y="364116"/>
                  </a:lnTo>
                  <a:lnTo>
                    <a:pt x="18883" y="361831"/>
                  </a:lnTo>
                  <a:lnTo>
                    <a:pt x="16185" y="359234"/>
                  </a:lnTo>
                  <a:lnTo>
                    <a:pt x="13488" y="356259"/>
                  </a:lnTo>
                  <a:lnTo>
                    <a:pt x="10790" y="352804"/>
                  </a:lnTo>
                  <a:lnTo>
                    <a:pt x="8093" y="348702"/>
                  </a:lnTo>
                  <a:lnTo>
                    <a:pt x="5395" y="343624"/>
                  </a:lnTo>
                  <a:lnTo>
                    <a:pt x="2698" y="336735"/>
                  </a:lnTo>
                  <a:lnTo>
                    <a:pt x="0" y="319385"/>
                  </a:lnTo>
                  <a:close/>
                </a:path>
              </a:pathLst>
            </a:custGeom>
            <a:solidFill>
              <a:srgbClr val="C9A227">
                <a:alpha val="70000"/>
              </a:srgbClr>
            </a:solidFill>
            <a:ln/>
          </p:spPr>
          <p:txBody>
            <a:bodyPr wrap="square" rtlCol="0" anchor="t"/>
            <a:lstStyle/>
            <a:p>
              <a:pPr marL="0" indent="0">
                <a:buNone/>
              </a:pPr>
              <a:endParaRPr lang="en-US" dirty="0"/>
            </a:p>
          </p:txBody>
        </p:sp>
        <p:sp>
          <p:nvSpPr>
            <p:cNvPr id="23" name="Text 17"/>
            <p:cNvSpPr/>
            <p:nvPr/>
          </p:nvSpPr>
          <p:spPr>
            <a:xfrm>
              <a:off x="381595" y="2060823"/>
              <a:ext cx="21580" cy="490686"/>
            </a:xfrm>
            <a:custGeom>
              <a:avLst/>
              <a:gdLst/>
              <a:ahLst/>
              <a:cxnLst/>
              <a:rect l="l" t="t" r="r" b="b"/>
              <a:pathLst>
                <a:path w="21580" h="490686">
                  <a:moveTo>
                    <a:pt x="0" y="57150"/>
                  </a:moveTo>
                  <a:lnTo>
                    <a:pt x="2698" y="39799"/>
                  </a:lnTo>
                  <a:lnTo>
                    <a:pt x="5395" y="32911"/>
                  </a:lnTo>
                  <a:lnTo>
                    <a:pt x="8093" y="27833"/>
                  </a:lnTo>
                  <a:lnTo>
                    <a:pt x="10790" y="23730"/>
                  </a:lnTo>
                  <a:lnTo>
                    <a:pt x="13488" y="20276"/>
                  </a:lnTo>
                  <a:lnTo>
                    <a:pt x="16185" y="17300"/>
                  </a:lnTo>
                  <a:lnTo>
                    <a:pt x="18883" y="14703"/>
                  </a:lnTo>
                  <a:lnTo>
                    <a:pt x="21580" y="12419"/>
                  </a:lnTo>
                  <a:lnTo>
                    <a:pt x="21580" y="478268"/>
                  </a:lnTo>
                  <a:lnTo>
                    <a:pt x="18883" y="475983"/>
                  </a:lnTo>
                  <a:lnTo>
                    <a:pt x="16185" y="473386"/>
                  </a:lnTo>
                  <a:lnTo>
                    <a:pt x="13488" y="470410"/>
                  </a:lnTo>
                  <a:lnTo>
                    <a:pt x="10790" y="466956"/>
                  </a:lnTo>
                  <a:lnTo>
                    <a:pt x="8093" y="462853"/>
                  </a:lnTo>
                  <a:lnTo>
                    <a:pt x="5395" y="457775"/>
                  </a:lnTo>
                  <a:lnTo>
                    <a:pt x="2698" y="450887"/>
                  </a:lnTo>
                  <a:lnTo>
                    <a:pt x="0" y="433536"/>
                  </a:lnTo>
                  <a:close/>
                </a:path>
              </a:pathLst>
            </a:custGeom>
            <a:solidFill>
              <a:srgbClr val="C9A227">
                <a:alpha val="70000"/>
              </a:srgbClr>
            </a:solidFill>
            <a:ln/>
          </p:spPr>
          <p:txBody>
            <a:bodyPr wrap="square" rtlCol="0" anchor="t"/>
            <a:lstStyle/>
            <a:p>
              <a:pPr marL="0" indent="0">
                <a:buNone/>
              </a:pPr>
              <a:endParaRPr lang="en-US" dirty="0"/>
            </a:p>
          </p:txBody>
        </p:sp>
        <p:sp>
          <p:nvSpPr>
            <p:cNvPr id="24" name="Text 18"/>
            <p:cNvSpPr/>
            <p:nvPr/>
          </p:nvSpPr>
          <p:spPr>
            <a:xfrm>
              <a:off x="4653260" y="2060823"/>
              <a:ext cx="21580" cy="490686"/>
            </a:xfrm>
            <a:custGeom>
              <a:avLst/>
              <a:gdLst/>
              <a:ahLst/>
              <a:cxnLst/>
              <a:rect l="l" t="t" r="r" b="b"/>
              <a:pathLst>
                <a:path w="21580" h="490686">
                  <a:moveTo>
                    <a:pt x="0" y="57150"/>
                  </a:moveTo>
                  <a:lnTo>
                    <a:pt x="2698" y="39799"/>
                  </a:lnTo>
                  <a:lnTo>
                    <a:pt x="5395" y="32911"/>
                  </a:lnTo>
                  <a:lnTo>
                    <a:pt x="8093" y="27833"/>
                  </a:lnTo>
                  <a:lnTo>
                    <a:pt x="10790" y="23730"/>
                  </a:lnTo>
                  <a:lnTo>
                    <a:pt x="13488" y="20276"/>
                  </a:lnTo>
                  <a:lnTo>
                    <a:pt x="16185" y="17300"/>
                  </a:lnTo>
                  <a:lnTo>
                    <a:pt x="18883" y="14703"/>
                  </a:lnTo>
                  <a:lnTo>
                    <a:pt x="21580" y="12419"/>
                  </a:lnTo>
                  <a:lnTo>
                    <a:pt x="21580" y="478268"/>
                  </a:lnTo>
                  <a:lnTo>
                    <a:pt x="18883" y="475983"/>
                  </a:lnTo>
                  <a:lnTo>
                    <a:pt x="16185" y="473386"/>
                  </a:lnTo>
                  <a:lnTo>
                    <a:pt x="13488" y="470410"/>
                  </a:lnTo>
                  <a:lnTo>
                    <a:pt x="10790" y="466956"/>
                  </a:lnTo>
                  <a:lnTo>
                    <a:pt x="8093" y="462853"/>
                  </a:lnTo>
                  <a:lnTo>
                    <a:pt x="5395" y="457775"/>
                  </a:lnTo>
                  <a:lnTo>
                    <a:pt x="2698" y="450887"/>
                  </a:lnTo>
                  <a:lnTo>
                    <a:pt x="0" y="433536"/>
                  </a:lnTo>
                  <a:close/>
                </a:path>
              </a:pathLst>
            </a:custGeom>
            <a:solidFill>
              <a:srgbClr val="C9A227">
                <a:alpha val="70000"/>
              </a:srgbClr>
            </a:solidFill>
            <a:ln/>
          </p:spPr>
          <p:txBody>
            <a:bodyPr wrap="square" rtlCol="0" anchor="t"/>
            <a:lstStyle/>
            <a:p>
              <a:pPr marL="0" indent="0">
                <a:buNone/>
              </a:pPr>
              <a:endParaRPr lang="en-US" dirty="0"/>
            </a:p>
          </p:txBody>
        </p:sp>
        <p:sp>
          <p:nvSpPr>
            <p:cNvPr id="25" name="Text 19"/>
            <p:cNvSpPr/>
            <p:nvPr/>
          </p:nvSpPr>
          <p:spPr>
            <a:xfrm>
              <a:off x="372070" y="670322"/>
              <a:ext cx="4128195" cy="395585"/>
            </a:xfrm>
            <a:prstGeom prst="roundRect">
              <a:avLst>
                <a:gd name="adj" fmla="val 14447"/>
              </a:avLst>
            </a:prstGeom>
            <a:solidFill>
              <a:srgbClr val="221D42"/>
            </a:solidFill>
            <a:ln w="9525">
              <a:solidFill>
                <a:srgbClr val="C9A227">
                  <a:alpha val="35000"/>
                </a:srgbClr>
              </a:solidFill>
            </a:ln>
          </p:spPr>
          <p:txBody>
            <a:bodyPr wrap="square" rtlCol="0" anchor="t"/>
            <a:lstStyle/>
            <a:p>
              <a:pPr marL="0" indent="0">
                <a:buNone/>
              </a:pPr>
              <a:endParaRPr lang="en-US" dirty="0"/>
            </a:p>
          </p:txBody>
        </p:sp>
        <p:sp>
          <p:nvSpPr>
            <p:cNvPr id="26" name="Text 20"/>
            <p:cNvSpPr/>
            <p:nvPr/>
          </p:nvSpPr>
          <p:spPr>
            <a:xfrm>
              <a:off x="495895" y="750838"/>
              <a:ext cx="228600" cy="251460"/>
            </a:xfrm>
            <a:prstGeom prst="ellipse">
              <a:avLst/>
            </a:prstGeom>
            <a:solidFill>
              <a:srgbClr val="C9A227"/>
            </a:solidFill>
            <a:ln/>
            <a:effectLst>
              <a:outerShdw blurRad="71120" dist="50800" dir="16200000" algn="bl" rotWithShape="0">
                <a:srgbClr val="C9A227">
                  <a:alpha val="40000"/>
                </a:srgbClr>
              </a:outerShdw>
            </a:effectLst>
          </p:spPr>
          <p:txBody>
            <a:bodyPr wrap="none" lIns="0" tIns="0" rIns="0" bIns="0" rtlCol="0" anchor="ctr"/>
            <a:lstStyle/>
            <a:p>
              <a:pPr marL="0" indent="0" algn="ctr">
                <a:buNone/>
              </a:pPr>
              <a:r>
                <a:rPr lang="en-US" sz="790" b="1" dirty="0">
                  <a:solidFill>
                    <a:srgbClr val="0F0C1E"/>
                  </a:solidFill>
                  <a:latin typeface="Constantia" pitchFamily="34" charset="0"/>
                  <a:ea typeface="Constantia" pitchFamily="34" charset="-122"/>
                  <a:cs typeface="Constantia" pitchFamily="34" charset="-120"/>
                </a:rPr>
                <a:t>1</a:t>
              </a:r>
              <a:endParaRPr lang="en-US" sz="790" dirty="0"/>
            </a:p>
          </p:txBody>
        </p:sp>
        <p:sp>
          <p:nvSpPr>
            <p:cNvPr id="27" name="Text 21"/>
            <p:cNvSpPr/>
            <p:nvPr/>
          </p:nvSpPr>
          <p:spPr>
            <a:xfrm>
              <a:off x="795486" y="750838"/>
              <a:ext cx="3797439" cy="106561"/>
            </a:xfrm>
            <a:prstGeom prst="rect">
              <a:avLst/>
            </a:prstGeom>
            <a:noFill/>
            <a:ln/>
          </p:spPr>
          <p:txBody>
            <a:bodyPr wrap="none" lIns="0" tIns="0" rIns="0" bIns="0" rtlCol="0" anchor="t"/>
            <a:lstStyle/>
            <a:p>
              <a:pPr marL="0" indent="0" algn="l">
                <a:lnSpc>
                  <a:spcPts val="840"/>
                </a:lnSpc>
                <a:buNone/>
              </a:pPr>
              <a:r>
                <a:rPr lang="en-US" sz="700" b="1" kern="0" spc="28" dirty="0">
                  <a:solidFill>
                    <a:srgbClr val="C9A227"/>
                  </a:solidFill>
                  <a:latin typeface="Constantia" pitchFamily="34" charset="0"/>
                  <a:ea typeface="Constantia" pitchFamily="34" charset="-122"/>
                  <a:cs typeface="Constantia" pitchFamily="34" charset="-120"/>
                </a:rPr>
                <a:t>FAMILY PARISH REGISTRATION</a:t>
              </a:r>
              <a:endParaRPr lang="en-US" sz="700" dirty="0"/>
            </a:p>
          </p:txBody>
        </p:sp>
        <p:sp>
          <p:nvSpPr>
            <p:cNvPr id="28" name="Text 22"/>
            <p:cNvSpPr/>
            <p:nvPr/>
          </p:nvSpPr>
          <p:spPr>
            <a:xfrm>
              <a:off x="795486" y="871240"/>
              <a:ext cx="3797439" cy="114151"/>
            </a:xfrm>
            <a:prstGeom prst="rect">
              <a:avLst/>
            </a:prstGeom>
            <a:noFill/>
            <a:ln/>
          </p:spPr>
          <p:txBody>
            <a:bodyPr wrap="none" lIns="0" tIns="0" rIns="0" bIns="0" rtlCol="0" anchor="t"/>
            <a:lstStyle/>
            <a:p>
              <a:pPr marL="0" indent="0" algn="l">
                <a:lnSpc>
                  <a:spcPts val="899"/>
                </a:lnSpc>
                <a:buNone/>
              </a:pPr>
              <a:r>
                <a:rPr lang="en-US" sz="620" dirty="0">
                  <a:solidFill>
                    <a:schemeClr val="bg1"/>
                  </a:solidFill>
                  <a:latin typeface="Cambria" pitchFamily="34" charset="0"/>
                  <a:ea typeface="Cambria" pitchFamily="34" charset="-122"/>
                  <a:cs typeface="Cambria" pitchFamily="34" charset="-120"/>
                </a:rPr>
                <a:t>Registered Catholic family in a Diocese of Des Moines parish. Baptismal documentation verified.</a:t>
              </a:r>
              <a:endParaRPr lang="en-US" sz="620" dirty="0">
                <a:solidFill>
                  <a:schemeClr val="bg1"/>
                </a:solidFill>
              </a:endParaRPr>
            </a:p>
          </p:txBody>
        </p:sp>
        <p:pic>
          <p:nvPicPr>
            <p:cNvPr id="29" name="Image 4" descr="preencoded.png"/>
            <p:cNvPicPr>
              <a:picLocks noChangeAspect="1"/>
            </p:cNvPicPr>
            <p:nvPr/>
          </p:nvPicPr>
          <p:blipFill>
            <a:blip>
              <a:alphaModFix amt="60000"/>
              <a:extLst>
                <a:ext uri="{96DAC541-7B7A-43D3-8B79-37D633B846F1}">
                  <asvg:svgBlip xmlns:asvg="http://schemas.microsoft.com/office/drawing/2016/SVG/main" r:embed="rId5"/>
                </a:ext>
              </a:extLst>
            </a:blip>
            <a:stretch>
              <a:fillRect/>
            </a:stretch>
          </p:blipFill>
          <p:spPr>
            <a:xfrm>
              <a:off x="4295263" y="741247"/>
              <a:ext cx="132588" cy="132588"/>
            </a:xfrm>
            <a:prstGeom prst="rect">
              <a:avLst/>
            </a:prstGeom>
          </p:spPr>
        </p:pic>
        <p:sp>
          <p:nvSpPr>
            <p:cNvPr id="30" name="Text 23"/>
            <p:cNvSpPr/>
            <p:nvPr/>
          </p:nvSpPr>
          <p:spPr>
            <a:xfrm>
              <a:off x="4643735" y="670322"/>
              <a:ext cx="4128195" cy="395585"/>
            </a:xfrm>
            <a:prstGeom prst="roundRect">
              <a:avLst>
                <a:gd name="adj" fmla="val 14447"/>
              </a:avLst>
            </a:prstGeom>
            <a:solidFill>
              <a:srgbClr val="221D42"/>
            </a:solidFill>
            <a:ln w="9525">
              <a:solidFill>
                <a:srgbClr val="C9A227">
                  <a:alpha val="35000"/>
                </a:srgbClr>
              </a:solidFill>
            </a:ln>
          </p:spPr>
          <p:txBody>
            <a:bodyPr wrap="square" rtlCol="0" anchor="t"/>
            <a:lstStyle/>
            <a:p>
              <a:pPr marL="0" indent="0">
                <a:buNone/>
              </a:pPr>
              <a:endParaRPr lang="en-US" dirty="0"/>
            </a:p>
          </p:txBody>
        </p:sp>
        <p:sp>
          <p:nvSpPr>
            <p:cNvPr id="31" name="Text 24"/>
            <p:cNvSpPr/>
            <p:nvPr/>
          </p:nvSpPr>
          <p:spPr>
            <a:xfrm>
              <a:off x="4767560" y="750838"/>
              <a:ext cx="228600" cy="251460"/>
            </a:xfrm>
            <a:prstGeom prst="ellipse">
              <a:avLst/>
            </a:prstGeom>
            <a:solidFill>
              <a:srgbClr val="C9A227"/>
            </a:solidFill>
            <a:ln/>
            <a:effectLst>
              <a:outerShdw blurRad="71120" dist="50800" dir="16200000" algn="bl" rotWithShape="0">
                <a:srgbClr val="C9A227">
                  <a:alpha val="40000"/>
                </a:srgbClr>
              </a:outerShdw>
            </a:effectLst>
          </p:spPr>
          <p:txBody>
            <a:bodyPr wrap="none" lIns="0" tIns="0" rIns="0" bIns="0" rtlCol="0" anchor="ctr"/>
            <a:lstStyle/>
            <a:p>
              <a:pPr marL="0" indent="0" algn="ctr">
                <a:buNone/>
              </a:pPr>
              <a:r>
                <a:rPr lang="en-US" sz="790" b="1" dirty="0">
                  <a:solidFill>
                    <a:srgbClr val="0F0C1E"/>
                  </a:solidFill>
                  <a:latin typeface="Constantia" pitchFamily="34" charset="0"/>
                  <a:ea typeface="Constantia" pitchFamily="34" charset="-122"/>
                  <a:cs typeface="Constantia" pitchFamily="34" charset="-120"/>
                </a:rPr>
                <a:t>2</a:t>
              </a:r>
              <a:endParaRPr lang="en-US" sz="790" dirty="0"/>
            </a:p>
          </p:txBody>
        </p:sp>
        <p:sp>
          <p:nvSpPr>
            <p:cNvPr id="32" name="Text 25"/>
            <p:cNvSpPr/>
            <p:nvPr/>
          </p:nvSpPr>
          <p:spPr>
            <a:xfrm>
              <a:off x="5067151" y="750838"/>
              <a:ext cx="3797439" cy="106561"/>
            </a:xfrm>
            <a:prstGeom prst="rect">
              <a:avLst/>
            </a:prstGeom>
            <a:noFill/>
            <a:ln/>
          </p:spPr>
          <p:txBody>
            <a:bodyPr wrap="none" lIns="0" tIns="0" rIns="0" bIns="0" rtlCol="0" anchor="t"/>
            <a:lstStyle/>
            <a:p>
              <a:pPr marL="0" indent="0" algn="l">
                <a:lnSpc>
                  <a:spcPts val="840"/>
                </a:lnSpc>
                <a:buNone/>
              </a:pPr>
              <a:r>
                <a:rPr lang="en-US" sz="700" b="1" kern="0" spc="28" dirty="0">
                  <a:solidFill>
                    <a:srgbClr val="C9A227"/>
                  </a:solidFill>
                  <a:latin typeface="Constantia" pitchFamily="34" charset="0"/>
                  <a:ea typeface="Constantia" pitchFamily="34" charset="-122"/>
                  <a:cs typeface="Constantia" pitchFamily="34" charset="-120"/>
                </a:rPr>
                <a:t>ENROLLMENT IN FAITH FORMATION</a:t>
              </a:r>
              <a:endParaRPr lang="en-US" sz="700" dirty="0"/>
            </a:p>
          </p:txBody>
        </p:sp>
        <p:sp>
          <p:nvSpPr>
            <p:cNvPr id="33" name="Text 26"/>
            <p:cNvSpPr/>
            <p:nvPr/>
          </p:nvSpPr>
          <p:spPr>
            <a:xfrm>
              <a:off x="5067151" y="871240"/>
              <a:ext cx="3797439" cy="114151"/>
            </a:xfrm>
            <a:prstGeom prst="rect">
              <a:avLst/>
            </a:prstGeom>
            <a:noFill/>
            <a:ln/>
          </p:spPr>
          <p:txBody>
            <a:bodyPr wrap="none" lIns="0" tIns="0" rIns="0" bIns="0" rtlCol="0" anchor="t"/>
            <a:lstStyle/>
            <a:p>
              <a:pPr marL="0" indent="0" algn="l">
                <a:lnSpc>
                  <a:spcPts val="899"/>
                </a:lnSpc>
                <a:buNone/>
              </a:pPr>
              <a:r>
                <a:rPr lang="en-US" sz="620" dirty="0">
                  <a:solidFill>
                    <a:schemeClr val="bg1"/>
                  </a:solidFill>
                  <a:latin typeface="Cambria" pitchFamily="34" charset="0"/>
                  <a:ea typeface="Cambria" pitchFamily="34" charset="-122"/>
                  <a:cs typeface="Cambria" pitchFamily="34" charset="-120"/>
                </a:rPr>
                <a:t>Enrolled in parish faith formation, Catholic school, or active home school throughout the year.</a:t>
              </a:r>
              <a:endParaRPr lang="en-US" sz="620" dirty="0">
                <a:solidFill>
                  <a:schemeClr val="bg1"/>
                </a:solidFill>
              </a:endParaRPr>
            </a:p>
          </p:txBody>
        </p:sp>
        <p:pic>
          <p:nvPicPr>
            <p:cNvPr id="34" name="Image 5" descr="preencoded.png"/>
            <p:cNvPicPr>
              <a:picLocks noChangeAspect="1"/>
            </p:cNvPicPr>
            <p:nvPr/>
          </p:nvPicPr>
          <p:blipFill>
            <a:blip>
              <a:alphaModFix amt="60000"/>
              <a:extLst>
                <a:ext uri="{96DAC541-7B7A-43D3-8B79-37D633B846F1}">
                  <asvg:svgBlip xmlns:asvg="http://schemas.microsoft.com/office/drawing/2016/SVG/main" r:embed="rId6"/>
                </a:ext>
              </a:extLst>
            </a:blip>
            <a:stretch>
              <a:fillRect/>
            </a:stretch>
          </p:blipFill>
          <p:spPr>
            <a:xfrm>
              <a:off x="8566928" y="741247"/>
              <a:ext cx="132588" cy="132588"/>
            </a:xfrm>
            <a:prstGeom prst="rect">
              <a:avLst/>
            </a:prstGeom>
          </p:spPr>
        </p:pic>
        <p:sp>
          <p:nvSpPr>
            <p:cNvPr id="35" name="Text 27"/>
            <p:cNvSpPr/>
            <p:nvPr/>
          </p:nvSpPr>
          <p:spPr>
            <a:xfrm>
              <a:off x="372070" y="1130647"/>
              <a:ext cx="4128195" cy="395585"/>
            </a:xfrm>
            <a:prstGeom prst="roundRect">
              <a:avLst>
                <a:gd name="adj" fmla="val 14447"/>
              </a:avLst>
            </a:prstGeom>
            <a:solidFill>
              <a:srgbClr val="221D42"/>
            </a:solidFill>
            <a:ln w="9525">
              <a:solidFill>
                <a:srgbClr val="C9A227">
                  <a:alpha val="35000"/>
                </a:srgbClr>
              </a:solidFill>
            </a:ln>
          </p:spPr>
          <p:txBody>
            <a:bodyPr wrap="square" rtlCol="0" anchor="t"/>
            <a:lstStyle/>
            <a:p>
              <a:pPr marL="0" indent="0">
                <a:buNone/>
              </a:pPr>
              <a:endParaRPr lang="en-US" dirty="0"/>
            </a:p>
          </p:txBody>
        </p:sp>
        <p:sp>
          <p:nvSpPr>
            <p:cNvPr id="36" name="Text 28"/>
            <p:cNvSpPr/>
            <p:nvPr/>
          </p:nvSpPr>
          <p:spPr>
            <a:xfrm>
              <a:off x="495895" y="1211163"/>
              <a:ext cx="228600" cy="251460"/>
            </a:xfrm>
            <a:prstGeom prst="ellipse">
              <a:avLst/>
            </a:prstGeom>
            <a:solidFill>
              <a:srgbClr val="C9A227"/>
            </a:solidFill>
            <a:ln/>
            <a:effectLst>
              <a:outerShdw blurRad="71120" dist="50800" dir="16200000" algn="bl" rotWithShape="0">
                <a:srgbClr val="C9A227">
                  <a:alpha val="40000"/>
                </a:srgbClr>
              </a:outerShdw>
            </a:effectLst>
          </p:spPr>
          <p:txBody>
            <a:bodyPr wrap="none" lIns="0" tIns="0" rIns="0" bIns="0" rtlCol="0" anchor="ctr"/>
            <a:lstStyle/>
            <a:p>
              <a:pPr marL="0" indent="0" algn="ctr">
                <a:buNone/>
              </a:pPr>
              <a:r>
                <a:rPr lang="en-US" sz="790" b="1" dirty="0">
                  <a:solidFill>
                    <a:srgbClr val="0F0C1E"/>
                  </a:solidFill>
                  <a:latin typeface="Constantia" pitchFamily="34" charset="0"/>
                  <a:ea typeface="Constantia" pitchFamily="34" charset="-122"/>
                  <a:cs typeface="Constantia" pitchFamily="34" charset="-120"/>
                </a:rPr>
                <a:t>3</a:t>
              </a:r>
              <a:endParaRPr lang="en-US" sz="790" dirty="0"/>
            </a:p>
          </p:txBody>
        </p:sp>
        <p:sp>
          <p:nvSpPr>
            <p:cNvPr id="37" name="Text 29"/>
            <p:cNvSpPr/>
            <p:nvPr/>
          </p:nvSpPr>
          <p:spPr>
            <a:xfrm>
              <a:off x="795486" y="1211163"/>
              <a:ext cx="3797439" cy="106561"/>
            </a:xfrm>
            <a:prstGeom prst="rect">
              <a:avLst/>
            </a:prstGeom>
            <a:noFill/>
            <a:ln/>
          </p:spPr>
          <p:txBody>
            <a:bodyPr wrap="none" lIns="0" tIns="0" rIns="0" bIns="0" rtlCol="0" anchor="t"/>
            <a:lstStyle/>
            <a:p>
              <a:pPr marL="0" indent="0" algn="l">
                <a:lnSpc>
                  <a:spcPts val="840"/>
                </a:lnSpc>
                <a:buNone/>
              </a:pPr>
              <a:r>
                <a:rPr lang="en-US" sz="700" b="1" kern="0" spc="28" dirty="0">
                  <a:solidFill>
                    <a:srgbClr val="C9A227"/>
                  </a:solidFill>
                  <a:latin typeface="Constantia" pitchFamily="34" charset="0"/>
                  <a:ea typeface="Constantia" pitchFamily="34" charset="-122"/>
                  <a:cs typeface="Constantia" pitchFamily="34" charset="-120"/>
                </a:rPr>
                <a:t>ALL 11 MONTHLY SESSIONS</a:t>
              </a:r>
              <a:endParaRPr lang="en-US" sz="700" dirty="0"/>
            </a:p>
          </p:txBody>
        </p:sp>
        <p:sp>
          <p:nvSpPr>
            <p:cNvPr id="38" name="Text 30"/>
            <p:cNvSpPr/>
            <p:nvPr/>
          </p:nvSpPr>
          <p:spPr>
            <a:xfrm>
              <a:off x="795486" y="1331565"/>
              <a:ext cx="3797439" cy="114151"/>
            </a:xfrm>
            <a:prstGeom prst="rect">
              <a:avLst/>
            </a:prstGeom>
            <a:noFill/>
            <a:ln/>
          </p:spPr>
          <p:txBody>
            <a:bodyPr wrap="none" lIns="0" tIns="0" rIns="0" bIns="0" rtlCol="0" anchor="t"/>
            <a:lstStyle/>
            <a:p>
              <a:pPr marL="0" indent="0" algn="l">
                <a:lnSpc>
                  <a:spcPts val="899"/>
                </a:lnSpc>
                <a:buNone/>
              </a:pPr>
              <a:r>
                <a:rPr lang="en-US" sz="620" dirty="0">
                  <a:solidFill>
                    <a:schemeClr val="bg1"/>
                  </a:solidFill>
                  <a:latin typeface="Cambria" pitchFamily="34" charset="0"/>
                  <a:ea typeface="Cambria" pitchFamily="34" charset="-122"/>
                  <a:cs typeface="Cambria" pitchFamily="34" charset="-120"/>
                </a:rPr>
                <a:t>Confirmandi and a parent  attend each monthly parish formation session.</a:t>
              </a:r>
              <a:endParaRPr lang="en-US" sz="620" dirty="0">
                <a:solidFill>
                  <a:schemeClr val="bg1"/>
                </a:solidFill>
              </a:endParaRPr>
            </a:p>
          </p:txBody>
        </p:sp>
        <p:pic>
          <p:nvPicPr>
            <p:cNvPr id="39" name="Image 6" descr="preencoded.png"/>
            <p:cNvPicPr>
              <a:picLocks noChangeAspect="1"/>
            </p:cNvPicPr>
            <p:nvPr/>
          </p:nvPicPr>
          <p:blipFill>
            <a:blip>
              <a:alphaModFix amt="60000"/>
              <a:extLst>
                <a:ext uri="{96DAC541-7B7A-43D3-8B79-37D633B846F1}">
                  <asvg:svgBlip xmlns:asvg="http://schemas.microsoft.com/office/drawing/2016/SVG/main" r:embed="rId7"/>
                </a:ext>
              </a:extLst>
            </a:blip>
            <a:stretch>
              <a:fillRect/>
            </a:stretch>
          </p:blipFill>
          <p:spPr>
            <a:xfrm>
              <a:off x="4295263" y="1201573"/>
              <a:ext cx="132588" cy="132588"/>
            </a:xfrm>
            <a:prstGeom prst="rect">
              <a:avLst/>
            </a:prstGeom>
          </p:spPr>
        </p:pic>
        <p:sp>
          <p:nvSpPr>
            <p:cNvPr id="40" name="Text 31"/>
            <p:cNvSpPr/>
            <p:nvPr/>
          </p:nvSpPr>
          <p:spPr>
            <a:xfrm>
              <a:off x="4643735" y="1130647"/>
              <a:ext cx="4128195" cy="395585"/>
            </a:xfrm>
            <a:prstGeom prst="roundRect">
              <a:avLst>
                <a:gd name="adj" fmla="val 14447"/>
              </a:avLst>
            </a:prstGeom>
            <a:solidFill>
              <a:srgbClr val="221D42"/>
            </a:solidFill>
            <a:ln w="9525">
              <a:solidFill>
                <a:srgbClr val="C9A227">
                  <a:alpha val="35000"/>
                </a:srgbClr>
              </a:solidFill>
            </a:ln>
          </p:spPr>
          <p:txBody>
            <a:bodyPr wrap="square" rtlCol="0" anchor="t"/>
            <a:lstStyle/>
            <a:p>
              <a:pPr marL="0" indent="0">
                <a:buNone/>
              </a:pPr>
              <a:endParaRPr lang="en-US" dirty="0"/>
            </a:p>
          </p:txBody>
        </p:sp>
        <p:sp>
          <p:nvSpPr>
            <p:cNvPr id="41" name="Text 32"/>
            <p:cNvSpPr/>
            <p:nvPr/>
          </p:nvSpPr>
          <p:spPr>
            <a:xfrm>
              <a:off x="4767560" y="1211163"/>
              <a:ext cx="228600" cy="251460"/>
            </a:xfrm>
            <a:prstGeom prst="ellipse">
              <a:avLst/>
            </a:prstGeom>
            <a:solidFill>
              <a:srgbClr val="C9A227"/>
            </a:solidFill>
            <a:ln/>
            <a:effectLst>
              <a:outerShdw blurRad="71120" dist="50800" dir="16200000" algn="bl" rotWithShape="0">
                <a:srgbClr val="C9A227">
                  <a:alpha val="40000"/>
                </a:srgbClr>
              </a:outerShdw>
            </a:effectLst>
          </p:spPr>
          <p:txBody>
            <a:bodyPr wrap="none" lIns="0" tIns="0" rIns="0" bIns="0" rtlCol="0" anchor="ctr"/>
            <a:lstStyle/>
            <a:p>
              <a:pPr marL="0" indent="0" algn="ctr">
                <a:buNone/>
              </a:pPr>
              <a:r>
                <a:rPr lang="en-US" sz="790" b="1" dirty="0">
                  <a:solidFill>
                    <a:srgbClr val="0F0C1E"/>
                  </a:solidFill>
                  <a:latin typeface="Constantia" pitchFamily="34" charset="0"/>
                  <a:ea typeface="Constantia" pitchFamily="34" charset="-122"/>
                  <a:cs typeface="Constantia" pitchFamily="34" charset="-120"/>
                </a:rPr>
                <a:t>4</a:t>
              </a:r>
              <a:endParaRPr lang="en-US" sz="790" dirty="0"/>
            </a:p>
          </p:txBody>
        </p:sp>
        <p:sp>
          <p:nvSpPr>
            <p:cNvPr id="42" name="Text 33"/>
            <p:cNvSpPr/>
            <p:nvPr/>
          </p:nvSpPr>
          <p:spPr>
            <a:xfrm>
              <a:off x="5067151" y="1211163"/>
              <a:ext cx="3797439" cy="106561"/>
            </a:xfrm>
            <a:prstGeom prst="rect">
              <a:avLst/>
            </a:prstGeom>
            <a:noFill/>
            <a:ln/>
          </p:spPr>
          <p:txBody>
            <a:bodyPr wrap="none" lIns="0" tIns="0" rIns="0" bIns="0" rtlCol="0" anchor="t"/>
            <a:lstStyle/>
            <a:p>
              <a:pPr marL="0" indent="0" algn="l">
                <a:lnSpc>
                  <a:spcPts val="840"/>
                </a:lnSpc>
                <a:buNone/>
              </a:pPr>
              <a:r>
                <a:rPr lang="en-US" sz="700" b="1" kern="0" spc="28" dirty="0">
                  <a:solidFill>
                    <a:srgbClr val="C9A227"/>
                  </a:solidFill>
                  <a:latin typeface="Constantia" pitchFamily="34" charset="0"/>
                  <a:ea typeface="Constantia" pitchFamily="34" charset="-122"/>
                  <a:cs typeface="Constantia" pitchFamily="34" charset="-120"/>
                </a:rPr>
                <a:t>AT-HOME CONVERSATIONS</a:t>
              </a:r>
              <a:endParaRPr lang="en-US" sz="700" dirty="0"/>
            </a:p>
          </p:txBody>
        </p:sp>
        <p:sp>
          <p:nvSpPr>
            <p:cNvPr id="43" name="Text 34"/>
            <p:cNvSpPr/>
            <p:nvPr/>
          </p:nvSpPr>
          <p:spPr>
            <a:xfrm>
              <a:off x="5067151" y="1331565"/>
              <a:ext cx="3797439" cy="114151"/>
            </a:xfrm>
            <a:prstGeom prst="rect">
              <a:avLst/>
            </a:prstGeom>
            <a:noFill/>
            <a:ln/>
          </p:spPr>
          <p:txBody>
            <a:bodyPr wrap="none" lIns="0" tIns="0" rIns="0" bIns="0" rtlCol="0" anchor="t"/>
            <a:lstStyle/>
            <a:p>
              <a:pPr marL="0" indent="0" algn="l">
                <a:lnSpc>
                  <a:spcPts val="899"/>
                </a:lnSpc>
                <a:buNone/>
              </a:pPr>
              <a:r>
                <a:rPr lang="en-US" sz="620" dirty="0">
                  <a:solidFill>
                    <a:schemeClr val="bg1"/>
                  </a:solidFill>
                  <a:latin typeface="Cambria" pitchFamily="34" charset="0"/>
                  <a:ea typeface="Cambria" pitchFamily="34" charset="-122"/>
                  <a:cs typeface="Cambria" pitchFamily="34" charset="-120"/>
                </a:rPr>
                <a:t>Completed for each of the nine formation months.  Family-led discipleship at home.</a:t>
              </a:r>
              <a:endParaRPr lang="en-US" sz="620" dirty="0">
                <a:solidFill>
                  <a:schemeClr val="bg1"/>
                </a:solidFill>
              </a:endParaRPr>
            </a:p>
          </p:txBody>
        </p:sp>
        <p:pic>
          <p:nvPicPr>
            <p:cNvPr id="44" name="Image 7" descr="preencoded.png"/>
            <p:cNvPicPr>
              <a:picLocks noChangeAspect="1"/>
            </p:cNvPicPr>
            <p:nvPr/>
          </p:nvPicPr>
          <p:blipFill>
            <a:blip>
              <a:alphaModFix amt="60000"/>
              <a:extLst>
                <a:ext uri="{96DAC541-7B7A-43D3-8B79-37D633B846F1}">
                  <asvg:svgBlip xmlns:asvg="http://schemas.microsoft.com/office/drawing/2016/SVG/main" r:embed="rId8"/>
                </a:ext>
              </a:extLst>
            </a:blip>
            <a:stretch>
              <a:fillRect/>
            </a:stretch>
          </p:blipFill>
          <p:spPr>
            <a:xfrm>
              <a:off x="8566928" y="1201573"/>
              <a:ext cx="132588" cy="132588"/>
            </a:xfrm>
            <a:prstGeom prst="rect">
              <a:avLst/>
            </a:prstGeom>
          </p:spPr>
        </p:pic>
        <p:sp>
          <p:nvSpPr>
            <p:cNvPr id="45" name="Text 35"/>
            <p:cNvSpPr/>
            <p:nvPr/>
          </p:nvSpPr>
          <p:spPr>
            <a:xfrm>
              <a:off x="372070" y="1590973"/>
              <a:ext cx="4128195" cy="395585"/>
            </a:xfrm>
            <a:prstGeom prst="roundRect">
              <a:avLst>
                <a:gd name="adj" fmla="val 14447"/>
              </a:avLst>
            </a:prstGeom>
            <a:solidFill>
              <a:srgbClr val="221D42"/>
            </a:solidFill>
            <a:ln w="9525">
              <a:solidFill>
                <a:srgbClr val="C9A227">
                  <a:alpha val="35000"/>
                </a:srgbClr>
              </a:solidFill>
            </a:ln>
          </p:spPr>
          <p:txBody>
            <a:bodyPr wrap="square" rtlCol="0" anchor="t"/>
            <a:lstStyle/>
            <a:p>
              <a:pPr marL="0" indent="0">
                <a:buNone/>
              </a:pPr>
              <a:endParaRPr lang="en-US" dirty="0"/>
            </a:p>
          </p:txBody>
        </p:sp>
        <p:sp>
          <p:nvSpPr>
            <p:cNvPr id="46" name="Text 36"/>
            <p:cNvSpPr/>
            <p:nvPr/>
          </p:nvSpPr>
          <p:spPr>
            <a:xfrm>
              <a:off x="495895" y="1671489"/>
              <a:ext cx="228600" cy="251460"/>
            </a:xfrm>
            <a:prstGeom prst="ellipse">
              <a:avLst/>
            </a:prstGeom>
            <a:solidFill>
              <a:srgbClr val="C9A227"/>
            </a:solidFill>
            <a:ln/>
            <a:effectLst>
              <a:outerShdw blurRad="71120" dist="50800" dir="16200000" algn="bl" rotWithShape="0">
                <a:srgbClr val="C9A227">
                  <a:alpha val="40000"/>
                </a:srgbClr>
              </a:outerShdw>
            </a:effectLst>
          </p:spPr>
          <p:txBody>
            <a:bodyPr wrap="none" lIns="0" tIns="0" rIns="0" bIns="0" rtlCol="0" anchor="ctr"/>
            <a:lstStyle/>
            <a:p>
              <a:pPr marL="0" indent="0" algn="ctr">
                <a:buNone/>
              </a:pPr>
              <a:r>
                <a:rPr lang="en-US" sz="790" b="1" dirty="0">
                  <a:solidFill>
                    <a:srgbClr val="0F0C1E"/>
                  </a:solidFill>
                  <a:latin typeface="Constantia" pitchFamily="34" charset="0"/>
                  <a:ea typeface="Constantia" pitchFamily="34" charset="-122"/>
                  <a:cs typeface="Constantia" pitchFamily="34" charset="-120"/>
                </a:rPr>
                <a:t>5</a:t>
              </a:r>
              <a:endParaRPr lang="en-US" sz="790" dirty="0"/>
            </a:p>
          </p:txBody>
        </p:sp>
        <p:sp>
          <p:nvSpPr>
            <p:cNvPr id="47" name="Text 37"/>
            <p:cNvSpPr/>
            <p:nvPr/>
          </p:nvSpPr>
          <p:spPr>
            <a:xfrm>
              <a:off x="795486" y="1671489"/>
              <a:ext cx="3797439" cy="106561"/>
            </a:xfrm>
            <a:prstGeom prst="rect">
              <a:avLst/>
            </a:prstGeom>
            <a:noFill/>
            <a:ln/>
          </p:spPr>
          <p:txBody>
            <a:bodyPr wrap="none" lIns="0" tIns="0" rIns="0" bIns="0" rtlCol="0" anchor="t"/>
            <a:lstStyle/>
            <a:p>
              <a:pPr marL="0" indent="0" algn="l">
                <a:lnSpc>
                  <a:spcPts val="840"/>
                </a:lnSpc>
                <a:buNone/>
              </a:pPr>
              <a:r>
                <a:rPr lang="en-US" sz="700" b="1" kern="0" spc="28" dirty="0">
                  <a:solidFill>
                    <a:srgbClr val="C9A227"/>
                  </a:solidFill>
                  <a:latin typeface="Constantia" pitchFamily="34" charset="0"/>
                  <a:ea typeface="Constantia" pitchFamily="34" charset="-122"/>
                  <a:cs typeface="Constantia" pitchFamily="34" charset="-120"/>
                </a:rPr>
                <a:t>SPONSOR CHATS</a:t>
              </a:r>
              <a:endParaRPr lang="en-US" sz="700" dirty="0"/>
            </a:p>
          </p:txBody>
        </p:sp>
        <p:sp>
          <p:nvSpPr>
            <p:cNvPr id="48" name="Text 38"/>
            <p:cNvSpPr/>
            <p:nvPr/>
          </p:nvSpPr>
          <p:spPr>
            <a:xfrm>
              <a:off x="795486" y="1791891"/>
              <a:ext cx="3797439" cy="114151"/>
            </a:xfrm>
            <a:prstGeom prst="rect">
              <a:avLst/>
            </a:prstGeom>
            <a:noFill/>
            <a:ln/>
          </p:spPr>
          <p:txBody>
            <a:bodyPr wrap="none" lIns="0" tIns="0" rIns="0" bIns="0" rtlCol="0" anchor="t"/>
            <a:lstStyle/>
            <a:p>
              <a:pPr marL="0" indent="0" algn="l">
                <a:lnSpc>
                  <a:spcPts val="899"/>
                </a:lnSpc>
                <a:buNone/>
              </a:pPr>
              <a:r>
                <a:rPr lang="en-US" sz="620" dirty="0">
                  <a:solidFill>
                    <a:schemeClr val="bg1"/>
                  </a:solidFill>
                  <a:latin typeface="Cambria" pitchFamily="34" charset="0"/>
                  <a:ea typeface="Cambria" pitchFamily="34" charset="-122"/>
                  <a:cs typeface="Cambria" pitchFamily="34" charset="-120"/>
                </a:rPr>
                <a:t>Three required sponsor conversations completed across the year, plus one optional post-Confirmation chat.</a:t>
              </a:r>
              <a:endParaRPr lang="en-US" sz="620" dirty="0">
                <a:solidFill>
                  <a:schemeClr val="bg1"/>
                </a:solidFill>
              </a:endParaRPr>
            </a:p>
          </p:txBody>
        </p:sp>
        <p:pic>
          <p:nvPicPr>
            <p:cNvPr id="49" name="Image 8" descr="preencoded.png"/>
            <p:cNvPicPr>
              <a:picLocks noChangeAspect="1"/>
            </p:cNvPicPr>
            <p:nvPr/>
          </p:nvPicPr>
          <p:blipFill>
            <a:blip>
              <a:alphaModFix amt="60000"/>
              <a:extLst>
                <a:ext uri="{96DAC541-7B7A-43D3-8B79-37D633B846F1}">
                  <asvg:svgBlip xmlns:asvg="http://schemas.microsoft.com/office/drawing/2016/SVG/main" r:embed="rId9"/>
                </a:ext>
              </a:extLst>
            </a:blip>
            <a:stretch>
              <a:fillRect/>
            </a:stretch>
          </p:blipFill>
          <p:spPr>
            <a:xfrm>
              <a:off x="4295263" y="1661898"/>
              <a:ext cx="132588" cy="132588"/>
            </a:xfrm>
            <a:prstGeom prst="rect">
              <a:avLst/>
            </a:prstGeom>
          </p:spPr>
        </p:pic>
        <p:sp>
          <p:nvSpPr>
            <p:cNvPr id="50" name="Text 39"/>
            <p:cNvSpPr/>
            <p:nvPr/>
          </p:nvSpPr>
          <p:spPr>
            <a:xfrm>
              <a:off x="4643735" y="1590973"/>
              <a:ext cx="4128195" cy="395585"/>
            </a:xfrm>
            <a:prstGeom prst="roundRect">
              <a:avLst>
                <a:gd name="adj" fmla="val 14447"/>
              </a:avLst>
            </a:prstGeom>
            <a:solidFill>
              <a:srgbClr val="221D42"/>
            </a:solidFill>
            <a:ln w="9525">
              <a:solidFill>
                <a:srgbClr val="C9A227">
                  <a:alpha val="35000"/>
                </a:srgbClr>
              </a:solidFill>
            </a:ln>
          </p:spPr>
          <p:txBody>
            <a:bodyPr wrap="square" rtlCol="0" anchor="t"/>
            <a:lstStyle/>
            <a:p>
              <a:pPr marL="0" indent="0">
                <a:buNone/>
              </a:pPr>
              <a:endParaRPr lang="en-US" dirty="0"/>
            </a:p>
          </p:txBody>
        </p:sp>
        <p:sp>
          <p:nvSpPr>
            <p:cNvPr id="51" name="Text 40"/>
            <p:cNvSpPr/>
            <p:nvPr/>
          </p:nvSpPr>
          <p:spPr>
            <a:xfrm>
              <a:off x="4767560" y="1671489"/>
              <a:ext cx="228600" cy="251460"/>
            </a:xfrm>
            <a:prstGeom prst="ellipse">
              <a:avLst/>
            </a:prstGeom>
            <a:solidFill>
              <a:srgbClr val="C9A227"/>
            </a:solidFill>
            <a:ln/>
            <a:effectLst>
              <a:outerShdw blurRad="71120" dist="50800" dir="16200000" algn="bl" rotWithShape="0">
                <a:srgbClr val="C9A227">
                  <a:alpha val="40000"/>
                </a:srgbClr>
              </a:outerShdw>
            </a:effectLst>
          </p:spPr>
          <p:txBody>
            <a:bodyPr wrap="none" lIns="0" tIns="0" rIns="0" bIns="0" rtlCol="0" anchor="ctr"/>
            <a:lstStyle/>
            <a:p>
              <a:pPr marL="0" indent="0" algn="ctr">
                <a:buNone/>
              </a:pPr>
              <a:r>
                <a:rPr lang="en-US" sz="790" b="1" dirty="0">
                  <a:solidFill>
                    <a:srgbClr val="0F0C1E"/>
                  </a:solidFill>
                  <a:latin typeface="Constantia" pitchFamily="34" charset="0"/>
                  <a:ea typeface="Constantia" pitchFamily="34" charset="-122"/>
                  <a:cs typeface="Constantia" pitchFamily="34" charset="-120"/>
                </a:rPr>
                <a:t>6</a:t>
              </a:r>
              <a:endParaRPr lang="en-US" sz="790" dirty="0"/>
            </a:p>
          </p:txBody>
        </p:sp>
        <p:sp>
          <p:nvSpPr>
            <p:cNvPr id="52" name="Text 41"/>
            <p:cNvSpPr/>
            <p:nvPr/>
          </p:nvSpPr>
          <p:spPr>
            <a:xfrm>
              <a:off x="5067151" y="1671489"/>
              <a:ext cx="3797439" cy="106561"/>
            </a:xfrm>
            <a:prstGeom prst="rect">
              <a:avLst/>
            </a:prstGeom>
            <a:noFill/>
            <a:ln/>
          </p:spPr>
          <p:txBody>
            <a:bodyPr wrap="none" lIns="0" tIns="0" rIns="0" bIns="0" rtlCol="0" anchor="t"/>
            <a:lstStyle/>
            <a:p>
              <a:pPr marL="0" indent="0" algn="l">
                <a:lnSpc>
                  <a:spcPts val="840"/>
                </a:lnSpc>
                <a:buNone/>
              </a:pPr>
              <a:r>
                <a:rPr lang="en-US" sz="700" b="1" kern="0" spc="28" dirty="0">
                  <a:solidFill>
                    <a:srgbClr val="C9A227"/>
                  </a:solidFill>
                  <a:latin typeface="Constantia" pitchFamily="34" charset="0"/>
                  <a:ea typeface="Constantia" pitchFamily="34" charset="-122"/>
                  <a:cs typeface="Constantia" pitchFamily="34" charset="-120"/>
                </a:rPr>
                <a:t>FAMILY SERVICE PROJECTS</a:t>
              </a:r>
              <a:endParaRPr lang="en-US" sz="700" dirty="0"/>
            </a:p>
          </p:txBody>
        </p:sp>
        <p:sp>
          <p:nvSpPr>
            <p:cNvPr id="53" name="Text 42"/>
            <p:cNvSpPr/>
            <p:nvPr/>
          </p:nvSpPr>
          <p:spPr>
            <a:xfrm>
              <a:off x="5067151" y="1791891"/>
              <a:ext cx="3797439" cy="114151"/>
            </a:xfrm>
            <a:prstGeom prst="rect">
              <a:avLst/>
            </a:prstGeom>
            <a:noFill/>
            <a:ln/>
          </p:spPr>
          <p:txBody>
            <a:bodyPr wrap="none" lIns="0" tIns="0" rIns="0" bIns="0" rtlCol="0" anchor="t"/>
            <a:lstStyle/>
            <a:p>
              <a:pPr marL="0" indent="0" algn="l">
                <a:lnSpc>
                  <a:spcPts val="899"/>
                </a:lnSpc>
                <a:buNone/>
              </a:pPr>
              <a:r>
                <a:rPr lang="en-US" sz="620" dirty="0">
                  <a:solidFill>
                    <a:schemeClr val="bg1"/>
                  </a:solidFill>
                  <a:latin typeface="Cambria" pitchFamily="34" charset="0"/>
                  <a:ea typeface="Cambria" pitchFamily="34" charset="-122"/>
                  <a:cs typeface="Cambria" pitchFamily="34" charset="-120"/>
                </a:rPr>
                <a:t>Minimum of three family service projects completed and documented throughout the year.</a:t>
              </a:r>
              <a:endParaRPr lang="en-US" sz="620" dirty="0">
                <a:solidFill>
                  <a:schemeClr val="bg1"/>
                </a:solidFill>
              </a:endParaRPr>
            </a:p>
          </p:txBody>
        </p:sp>
        <p:pic>
          <p:nvPicPr>
            <p:cNvPr id="54" name="Image 9" descr="preencoded.png"/>
            <p:cNvPicPr>
              <a:picLocks noChangeAspect="1"/>
            </p:cNvPicPr>
            <p:nvPr/>
          </p:nvPicPr>
          <p:blipFill>
            <a:blip>
              <a:alphaModFix amt="60000"/>
              <a:extLst>
                <a:ext uri="{96DAC541-7B7A-43D3-8B79-37D633B846F1}">
                  <asvg:svgBlip xmlns:asvg="http://schemas.microsoft.com/office/drawing/2016/SVG/main" r:embed="rId10"/>
                </a:ext>
              </a:extLst>
            </a:blip>
            <a:stretch>
              <a:fillRect/>
            </a:stretch>
          </p:blipFill>
          <p:spPr>
            <a:xfrm>
              <a:off x="8566928" y="1661898"/>
              <a:ext cx="132588" cy="132588"/>
            </a:xfrm>
            <a:prstGeom prst="rect">
              <a:avLst/>
            </a:prstGeom>
          </p:spPr>
        </p:pic>
        <p:sp>
          <p:nvSpPr>
            <p:cNvPr id="55" name="Text 43"/>
            <p:cNvSpPr/>
            <p:nvPr/>
          </p:nvSpPr>
          <p:spPr>
            <a:xfrm>
              <a:off x="372070" y="2051298"/>
              <a:ext cx="4128195" cy="509736"/>
            </a:xfrm>
            <a:prstGeom prst="roundRect">
              <a:avLst>
                <a:gd name="adj" fmla="val 11212"/>
              </a:avLst>
            </a:prstGeom>
            <a:solidFill>
              <a:srgbClr val="221D42"/>
            </a:solidFill>
            <a:ln w="9525">
              <a:solidFill>
                <a:srgbClr val="C9A227">
                  <a:alpha val="35000"/>
                </a:srgbClr>
              </a:solidFill>
            </a:ln>
          </p:spPr>
          <p:txBody>
            <a:bodyPr wrap="square" rtlCol="0" anchor="t"/>
            <a:lstStyle/>
            <a:p>
              <a:pPr marL="0" indent="0">
                <a:buNone/>
              </a:pPr>
              <a:endParaRPr lang="en-US" dirty="0"/>
            </a:p>
          </p:txBody>
        </p:sp>
        <p:sp>
          <p:nvSpPr>
            <p:cNvPr id="56" name="Text 44"/>
            <p:cNvSpPr/>
            <p:nvPr/>
          </p:nvSpPr>
          <p:spPr>
            <a:xfrm>
              <a:off x="495895" y="2131814"/>
              <a:ext cx="228600" cy="251460"/>
            </a:xfrm>
            <a:prstGeom prst="ellipse">
              <a:avLst/>
            </a:prstGeom>
            <a:solidFill>
              <a:srgbClr val="C9A227"/>
            </a:solidFill>
            <a:ln/>
            <a:effectLst>
              <a:outerShdw blurRad="71120" dist="50800" dir="16200000" algn="bl" rotWithShape="0">
                <a:srgbClr val="C9A227">
                  <a:alpha val="40000"/>
                </a:srgbClr>
              </a:outerShdw>
            </a:effectLst>
          </p:spPr>
          <p:txBody>
            <a:bodyPr wrap="none" lIns="0" tIns="0" rIns="0" bIns="0" rtlCol="0" anchor="ctr"/>
            <a:lstStyle/>
            <a:p>
              <a:pPr marL="0" indent="0" algn="ctr">
                <a:buNone/>
              </a:pPr>
              <a:r>
                <a:rPr lang="en-US" sz="790" b="1" dirty="0">
                  <a:solidFill>
                    <a:srgbClr val="0F0C1E"/>
                  </a:solidFill>
                  <a:latin typeface="Constantia" pitchFamily="34" charset="0"/>
                  <a:ea typeface="Constantia" pitchFamily="34" charset="-122"/>
                  <a:cs typeface="Constantia" pitchFamily="34" charset="-120"/>
                </a:rPr>
                <a:t>7</a:t>
              </a:r>
              <a:endParaRPr lang="en-US" sz="790" dirty="0"/>
            </a:p>
          </p:txBody>
        </p:sp>
        <p:sp>
          <p:nvSpPr>
            <p:cNvPr id="57" name="Text 45"/>
            <p:cNvSpPr/>
            <p:nvPr/>
          </p:nvSpPr>
          <p:spPr>
            <a:xfrm>
              <a:off x="795486" y="2131814"/>
              <a:ext cx="3797439" cy="106561"/>
            </a:xfrm>
            <a:prstGeom prst="rect">
              <a:avLst/>
            </a:prstGeom>
            <a:noFill/>
            <a:ln/>
          </p:spPr>
          <p:txBody>
            <a:bodyPr wrap="none" lIns="0" tIns="0" rIns="0" bIns="0" rtlCol="0" anchor="t"/>
            <a:lstStyle/>
            <a:p>
              <a:pPr marL="0" indent="0" algn="l">
                <a:lnSpc>
                  <a:spcPts val="840"/>
                </a:lnSpc>
                <a:buNone/>
              </a:pPr>
              <a:r>
                <a:rPr lang="en-US" sz="700" b="1" kern="0" spc="28" dirty="0">
                  <a:solidFill>
                    <a:srgbClr val="C9A227"/>
                  </a:solidFill>
                  <a:latin typeface="Constantia" pitchFamily="34" charset="0"/>
                  <a:ea typeface="Constantia" pitchFamily="34" charset="-122"/>
                  <a:cs typeface="Constantia" pitchFamily="34" charset="-120"/>
                </a:rPr>
                <a:t>RETREAT ATTENDANCE</a:t>
              </a:r>
              <a:endParaRPr lang="en-US" sz="700" dirty="0"/>
            </a:p>
          </p:txBody>
        </p:sp>
        <p:sp>
          <p:nvSpPr>
            <p:cNvPr id="58" name="Text 46"/>
            <p:cNvSpPr/>
            <p:nvPr/>
          </p:nvSpPr>
          <p:spPr>
            <a:xfrm>
              <a:off x="795486" y="2252216"/>
              <a:ext cx="3797439" cy="114151"/>
            </a:xfrm>
            <a:prstGeom prst="rect">
              <a:avLst/>
            </a:prstGeom>
            <a:noFill/>
            <a:ln/>
          </p:spPr>
          <p:txBody>
            <a:bodyPr wrap="none" lIns="0" tIns="0" rIns="0" bIns="0" rtlCol="0" anchor="t"/>
            <a:lstStyle/>
            <a:p>
              <a:pPr marL="0" indent="0" algn="l">
                <a:lnSpc>
                  <a:spcPts val="899"/>
                </a:lnSpc>
                <a:buNone/>
              </a:pPr>
              <a:r>
                <a:rPr lang="en-US" sz="620" dirty="0">
                  <a:solidFill>
                    <a:schemeClr val="bg1"/>
                  </a:solidFill>
                  <a:latin typeface="Cambria" pitchFamily="34" charset="0"/>
                  <a:ea typeface="Cambria" pitchFamily="34" charset="-122"/>
                  <a:cs typeface="Cambria" pitchFamily="34" charset="-120"/>
                </a:rPr>
                <a:t>Confirmandi attends the Month 7 or 8 retreat. Parent notified and engaged in the retreat experience.</a:t>
              </a:r>
              <a:endParaRPr lang="en-US" sz="620" dirty="0">
                <a:solidFill>
                  <a:schemeClr val="bg1"/>
                </a:solidFill>
              </a:endParaRPr>
            </a:p>
          </p:txBody>
        </p:sp>
        <p:pic>
          <p:nvPicPr>
            <p:cNvPr id="59" name="Image 10" descr="preencoded.png"/>
            <p:cNvPicPr>
              <a:picLocks noChangeAspect="1"/>
            </p:cNvPicPr>
            <p:nvPr/>
          </p:nvPicPr>
          <p:blipFill>
            <a:blip>
              <a:alphaModFix amt="60000"/>
              <a:extLst>
                <a:ext uri="{96DAC541-7B7A-43D3-8B79-37D633B846F1}">
                  <asvg:svgBlip xmlns:asvg="http://schemas.microsoft.com/office/drawing/2016/SVG/main" r:embed="rId11"/>
                </a:ext>
              </a:extLst>
            </a:blip>
            <a:stretch>
              <a:fillRect/>
            </a:stretch>
          </p:blipFill>
          <p:spPr>
            <a:xfrm>
              <a:off x="4295263" y="2122224"/>
              <a:ext cx="132588" cy="132588"/>
            </a:xfrm>
            <a:prstGeom prst="rect">
              <a:avLst/>
            </a:prstGeom>
          </p:spPr>
        </p:pic>
        <p:sp>
          <p:nvSpPr>
            <p:cNvPr id="60" name="Text 47"/>
            <p:cNvSpPr/>
            <p:nvPr/>
          </p:nvSpPr>
          <p:spPr>
            <a:xfrm>
              <a:off x="4643735" y="2051298"/>
              <a:ext cx="4128195" cy="509736"/>
            </a:xfrm>
            <a:prstGeom prst="roundRect">
              <a:avLst>
                <a:gd name="adj" fmla="val 11212"/>
              </a:avLst>
            </a:prstGeom>
            <a:gradFill rotWithShape="1">
              <a:gsLst>
                <a:gs pos="0">
                  <a:srgbClr val="281F48"/>
                </a:gs>
                <a:gs pos="100000">
                  <a:srgbClr val="221D42"/>
                </a:gs>
              </a:gsLst>
              <a:lin ang="2700000" scaled="1"/>
            </a:gradFill>
            <a:ln w="9525">
              <a:solidFill>
                <a:srgbClr val="C9A227">
                  <a:alpha val="55000"/>
                </a:srgbClr>
              </a:solidFill>
            </a:ln>
          </p:spPr>
          <p:txBody>
            <a:bodyPr wrap="square" rtlCol="0" anchor="t"/>
            <a:lstStyle/>
            <a:p>
              <a:pPr marL="0" indent="0">
                <a:buNone/>
              </a:pPr>
              <a:endParaRPr lang="en-US" dirty="0"/>
            </a:p>
          </p:txBody>
        </p:sp>
        <p:sp>
          <p:nvSpPr>
            <p:cNvPr id="61" name="Text 48"/>
            <p:cNvSpPr/>
            <p:nvPr/>
          </p:nvSpPr>
          <p:spPr>
            <a:xfrm>
              <a:off x="4767560" y="2131814"/>
              <a:ext cx="228600" cy="251460"/>
            </a:xfrm>
            <a:prstGeom prst="ellipse">
              <a:avLst/>
            </a:prstGeom>
            <a:gradFill rotWithShape="1">
              <a:gsLst>
                <a:gs pos="0">
                  <a:srgbClr val="C9A227"/>
                </a:gs>
                <a:gs pos="100000">
                  <a:srgbClr val="E8C44A"/>
                </a:gs>
              </a:gsLst>
              <a:lin ang="2700000" scaled="1"/>
            </a:gradFill>
            <a:ln/>
            <a:effectLst>
              <a:outerShdw blurRad="100330" dist="50800" dir="16200000" algn="bl" rotWithShape="0">
                <a:srgbClr val="C9A227">
                  <a:alpha val="60000"/>
                </a:srgbClr>
              </a:outerShdw>
            </a:effectLst>
          </p:spPr>
          <p:txBody>
            <a:bodyPr wrap="none" lIns="0" tIns="0" rIns="0" bIns="0" rtlCol="0" anchor="ctr"/>
            <a:lstStyle/>
            <a:p>
              <a:pPr marL="0" indent="0" algn="ctr">
                <a:buNone/>
              </a:pPr>
              <a:r>
                <a:rPr lang="en-US" sz="790" b="1" dirty="0">
                  <a:solidFill>
                    <a:srgbClr val="0F0C1E"/>
                  </a:solidFill>
                  <a:latin typeface="Constantia" pitchFamily="34" charset="0"/>
                  <a:ea typeface="Constantia" pitchFamily="34" charset="-122"/>
                  <a:cs typeface="Constantia" pitchFamily="34" charset="-120"/>
                </a:rPr>
                <a:t>8</a:t>
              </a:r>
              <a:endParaRPr lang="en-US" sz="790" dirty="0"/>
            </a:p>
          </p:txBody>
        </p:sp>
        <p:sp>
          <p:nvSpPr>
            <p:cNvPr id="62" name="Text 49"/>
            <p:cNvSpPr/>
            <p:nvPr/>
          </p:nvSpPr>
          <p:spPr>
            <a:xfrm>
              <a:off x="5067151" y="2131814"/>
              <a:ext cx="3797439" cy="106561"/>
            </a:xfrm>
            <a:prstGeom prst="rect">
              <a:avLst/>
            </a:prstGeom>
            <a:noFill/>
            <a:ln/>
          </p:spPr>
          <p:txBody>
            <a:bodyPr wrap="none" lIns="0" tIns="0" rIns="0" bIns="0" rtlCol="0" anchor="t"/>
            <a:lstStyle/>
            <a:p>
              <a:pPr marL="0" indent="0" algn="l">
                <a:lnSpc>
                  <a:spcPts val="840"/>
                </a:lnSpc>
                <a:buNone/>
              </a:pPr>
              <a:r>
                <a:rPr lang="en-US" sz="700" b="1" kern="0" spc="28" dirty="0">
                  <a:solidFill>
                    <a:srgbClr val="E8C44A"/>
                  </a:solidFill>
                  <a:latin typeface="Constantia" pitchFamily="34" charset="0"/>
                  <a:ea typeface="Constantia" pitchFamily="34" charset="-122"/>
                  <a:cs typeface="Constantia" pitchFamily="34" charset="-120"/>
                </a:rPr>
                <a:t>SAINT SELECTION AND SPONSOR FORM</a:t>
              </a:r>
              <a:endParaRPr lang="en-US" sz="700" dirty="0"/>
            </a:p>
          </p:txBody>
        </p:sp>
        <p:sp>
          <p:nvSpPr>
            <p:cNvPr id="63" name="Text 50"/>
            <p:cNvSpPr/>
            <p:nvPr/>
          </p:nvSpPr>
          <p:spPr>
            <a:xfrm>
              <a:off x="5067151" y="2252216"/>
              <a:ext cx="3521262" cy="239717"/>
            </a:xfrm>
            <a:prstGeom prst="rect">
              <a:avLst/>
            </a:prstGeom>
            <a:noFill/>
            <a:ln/>
          </p:spPr>
          <p:txBody>
            <a:bodyPr wrap="square" lIns="0" tIns="0" rIns="0" bIns="0" rtlCol="0" anchor="t"/>
            <a:lstStyle/>
            <a:p>
              <a:pPr marL="0" indent="0" algn="l">
                <a:lnSpc>
                  <a:spcPts val="899"/>
                </a:lnSpc>
                <a:buNone/>
              </a:pPr>
              <a:r>
                <a:rPr lang="en-US" sz="620" dirty="0">
                  <a:solidFill>
                    <a:schemeClr val="bg1"/>
                  </a:solidFill>
                  <a:latin typeface="Cambria" pitchFamily="34" charset="0"/>
                  <a:ea typeface="Cambria" pitchFamily="34" charset="-122"/>
                  <a:cs typeface="Cambria" pitchFamily="34" charset="-120"/>
                </a:rPr>
                <a:t>Saint selected with documentation.  Diocesan Sponsor in Good Standing Form completed.  Readiness Letter signed by pastor and coordinator.</a:t>
              </a:r>
              <a:endParaRPr lang="en-US" sz="620" dirty="0">
                <a:solidFill>
                  <a:schemeClr val="bg1"/>
                </a:solidFill>
              </a:endParaRPr>
            </a:p>
          </p:txBody>
        </p:sp>
        <p:pic>
          <p:nvPicPr>
            <p:cNvPr id="64" name="Image 11" descr="preencoded.png"/>
            <p:cNvPicPr>
              <a:picLocks noChangeAspect="1"/>
            </p:cNvPicPr>
            <p:nvPr/>
          </p:nvPicPr>
          <p:blipFill>
            <a:blip>
              <a:alphaModFix amt="85000"/>
              <a:extLst>
                <a:ext uri="{96DAC541-7B7A-43D3-8B79-37D633B846F1}">
                  <asvg:svgBlip xmlns:asvg="http://schemas.microsoft.com/office/drawing/2016/SVG/main" r:embed="rId12"/>
                </a:ext>
              </a:extLst>
            </a:blip>
            <a:stretch>
              <a:fillRect/>
            </a:stretch>
          </p:blipFill>
          <p:spPr>
            <a:xfrm>
              <a:off x="8566928" y="2122224"/>
              <a:ext cx="132588" cy="132588"/>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0F0C1E"/>
        </a:solidFill>
        <a:effectLst/>
      </p:bgPr>
    </p:bg>
    <p:spTree>
      <p:nvGrpSpPr>
        <p:cNvPr id="1" name=""/>
        <p:cNvGrpSpPr/>
        <p:nvPr/>
      </p:nvGrpSpPr>
      <p:grpSpPr>
        <a:xfrm>
          <a:off x="0" y="0"/>
          <a:ext cx="0" cy="0"/>
          <a:chOff x="0" y="0"/>
          <a:chExt cx="0" cy="0"/>
        </a:xfrm>
      </p:grpSpPr>
      <p:sp>
        <p:nvSpPr>
          <p:cNvPr id="3" name="Text 1"/>
          <p:cNvSpPr/>
          <p:nvPr/>
        </p:nvSpPr>
        <p:spPr>
          <a:xfrm>
            <a:off x="2428875" y="0"/>
            <a:ext cx="4286250" cy="2143720"/>
          </a:xfrm>
          <a:prstGeom prst="rect">
            <a:avLst/>
          </a:prstGeom>
          <a:gradFill rotWithShape="1">
            <a:gsLst>
              <a:gs pos="0">
                <a:srgbClr val="C9A227">
                  <a:alpha val="8000"/>
                </a:srgbClr>
              </a:gs>
              <a:gs pos="70000">
                <a:srgbClr val="000000">
                  <a:alpha val="0"/>
                </a:srgbClr>
              </a:gs>
            </a:gsLst>
            <a:path path="circle">
              <a:fillToRect l="50000" t="100000" r="50000"/>
            </a:path>
          </a:gradFill>
          <a:ln/>
        </p:spPr>
        <p:txBody>
          <a:bodyPr wrap="square" rtlCol="0" anchor="t"/>
          <a:lstStyle/>
          <a:p>
            <a:pPr marL="0" indent="0">
              <a:buNone/>
            </a:pPr>
            <a:endParaRPr lang="en-US" dirty="0"/>
          </a:p>
        </p:txBody>
      </p:sp>
      <p:grpSp>
        <p:nvGrpSpPr>
          <p:cNvPr id="28" name="Group 27">
            <a:extLst>
              <a:ext uri="{FF2B5EF4-FFF2-40B4-BE49-F238E27FC236}">
                <a16:creationId xmlns:a16="http://schemas.microsoft.com/office/drawing/2014/main" id="{D43C9E63-DFF7-01C1-4B4E-66C926A7F50A}"/>
              </a:ext>
            </a:extLst>
          </p:cNvPr>
          <p:cNvGrpSpPr/>
          <p:nvPr/>
        </p:nvGrpSpPr>
        <p:grpSpPr>
          <a:xfrm>
            <a:off x="473488" y="1364163"/>
            <a:ext cx="8196874" cy="2415174"/>
            <a:chOff x="473488" y="623143"/>
            <a:chExt cx="8196874" cy="2415174"/>
          </a:xfrm>
        </p:grpSpPr>
        <p:sp>
          <p:nvSpPr>
            <p:cNvPr id="5" name="Text 2"/>
            <p:cNvSpPr/>
            <p:nvPr/>
          </p:nvSpPr>
          <p:spPr>
            <a:xfrm>
              <a:off x="473488" y="623143"/>
              <a:ext cx="8196874" cy="257473"/>
            </a:xfrm>
            <a:prstGeom prst="rect">
              <a:avLst/>
            </a:prstGeom>
            <a:noFill/>
            <a:ln/>
          </p:spPr>
          <p:txBody>
            <a:bodyPr wrap="none" lIns="0" tIns="0" rIns="0" bIns="0" rtlCol="0" anchor="t"/>
            <a:lstStyle/>
            <a:p>
              <a:pPr marL="0" indent="0" algn="ctr">
                <a:lnSpc>
                  <a:spcPts val="2028"/>
                </a:lnSpc>
                <a:spcAft>
                  <a:spcPts val="560"/>
                </a:spcAft>
                <a:buNone/>
              </a:pPr>
              <a:r>
                <a:rPr lang="en-US" sz="1690" kern="0" spc="34" dirty="0">
                  <a:solidFill>
                    <a:srgbClr val="F2EEFA"/>
                  </a:solidFill>
                  <a:latin typeface="Constantia" pitchFamily="34" charset="0"/>
                  <a:ea typeface="Constantia" pitchFamily="34" charset="-122"/>
                  <a:cs typeface="Constantia" pitchFamily="34" charset="-120"/>
                </a:rPr>
                <a:t>YOU ARE NOT RUNNING A PROGRAM. </a:t>
              </a:r>
              <a:r>
                <a:rPr lang="en-US" sz="1690" b="1" kern="0" spc="34" dirty="0">
                  <a:solidFill>
                    <a:srgbClr val="C9A227"/>
                  </a:solidFill>
                  <a:latin typeface="Constantia" pitchFamily="34" charset="0"/>
                  <a:ea typeface="Constantia" pitchFamily="34" charset="-122"/>
                  <a:cs typeface="Constantia" pitchFamily="34" charset="-120"/>
                </a:rPr>
                <a:t>YOU ARE FORMING DISCIPLES.</a:t>
              </a:r>
              <a:endParaRPr lang="en-US" sz="1690" dirty="0"/>
            </a:p>
          </p:txBody>
        </p:sp>
        <p:sp>
          <p:nvSpPr>
            <p:cNvPr id="6" name="Text 3"/>
            <p:cNvSpPr/>
            <p:nvPr/>
          </p:nvSpPr>
          <p:spPr>
            <a:xfrm>
              <a:off x="4143375" y="951607"/>
              <a:ext cx="857250" cy="13841"/>
            </a:xfrm>
            <a:prstGeom prst="rect">
              <a:avLst/>
            </a:prstGeom>
            <a:gradFill rotWithShape="1">
              <a:gsLst>
                <a:gs pos="0">
                  <a:srgbClr val="000000">
                    <a:alpha val="0"/>
                  </a:srgbClr>
                </a:gs>
                <a:gs pos="50000">
                  <a:srgbClr val="C9A227"/>
                </a:gs>
                <a:gs pos="100000">
                  <a:srgbClr val="000000">
                    <a:alpha val="0"/>
                  </a:srgbClr>
                </a:gs>
              </a:gsLst>
              <a:lin ang="0" scaled="1"/>
            </a:gradFill>
            <a:ln/>
          </p:spPr>
          <p:txBody>
            <a:bodyPr wrap="none" rtlCol="0" anchor="t"/>
            <a:lstStyle/>
            <a:p>
              <a:pPr marL="0" indent="0">
                <a:buNone/>
              </a:pPr>
              <a:endParaRPr lang="en-US" dirty="0"/>
            </a:p>
          </p:txBody>
        </p:sp>
        <p:sp>
          <p:nvSpPr>
            <p:cNvPr id="7" name="Text 4"/>
            <p:cNvSpPr/>
            <p:nvPr/>
          </p:nvSpPr>
          <p:spPr>
            <a:xfrm>
              <a:off x="1438448" y="1065758"/>
              <a:ext cx="6267105" cy="443493"/>
            </a:xfrm>
            <a:prstGeom prst="rect">
              <a:avLst/>
            </a:prstGeom>
            <a:noFill/>
            <a:ln/>
          </p:spPr>
          <p:txBody>
            <a:bodyPr wrap="square" lIns="0" tIns="0" rIns="0" bIns="0" rtlCol="0" anchor="t"/>
            <a:lstStyle/>
            <a:p>
              <a:pPr marL="0" indent="0" algn="ctr">
                <a:lnSpc>
                  <a:spcPts val="1664"/>
                </a:lnSpc>
                <a:spcAft>
                  <a:spcPts val="230"/>
                </a:spcAft>
                <a:buNone/>
              </a:pPr>
              <a:r>
                <a:rPr lang="en-US" sz="1040" dirty="0">
                  <a:solidFill>
                    <a:srgbClr val="C9A227"/>
                  </a:solidFill>
                  <a:latin typeface="Constantia" pitchFamily="34" charset="0"/>
                  <a:ea typeface="Constantia" pitchFamily="34" charset="-122"/>
                  <a:cs typeface="Constantia" pitchFamily="34" charset="-120"/>
                </a:rPr>
                <a:t>"Through the preparation of Confirmation, the child and parents will journey through the faith on a mission of </a:t>
              </a:r>
              <a:r>
                <a:rPr lang="en-US" sz="1040" b="1" dirty="0">
                  <a:solidFill>
                    <a:srgbClr val="C9A227"/>
                  </a:solidFill>
                  <a:latin typeface="Constantia" pitchFamily="34" charset="0"/>
                  <a:ea typeface="Constantia" pitchFamily="34" charset="-122"/>
                  <a:cs typeface="Constantia" pitchFamily="34" charset="-120"/>
                </a:rPr>
                <a:t>Belonging</a:t>
              </a:r>
              <a:r>
                <a:rPr lang="en-US" sz="1040" dirty="0">
                  <a:solidFill>
                    <a:srgbClr val="C9A227"/>
                  </a:solidFill>
                  <a:latin typeface="Constantia" pitchFamily="34" charset="0"/>
                  <a:ea typeface="Constantia" pitchFamily="34" charset="-122"/>
                  <a:cs typeface="Constantia" pitchFamily="34" charset="-120"/>
                </a:rPr>
                <a:t> and </a:t>
              </a:r>
              <a:r>
                <a:rPr lang="en-US" sz="1040" b="1" dirty="0">
                  <a:solidFill>
                    <a:srgbClr val="C9A227"/>
                  </a:solidFill>
                  <a:latin typeface="Constantia" pitchFamily="34" charset="0"/>
                  <a:ea typeface="Constantia" pitchFamily="34" charset="-122"/>
                  <a:cs typeface="Constantia" pitchFamily="34" charset="-120"/>
                </a:rPr>
                <a:t>Identity</a:t>
              </a:r>
              <a:r>
                <a:rPr lang="en-US" sz="1040" dirty="0">
                  <a:solidFill>
                    <a:srgbClr val="C9A227"/>
                  </a:solidFill>
                  <a:latin typeface="Constantia" pitchFamily="34" charset="0"/>
                  <a:ea typeface="Constantia" pitchFamily="34" charset="-122"/>
                  <a:cs typeface="Constantia" pitchFamily="34" charset="-120"/>
                </a:rPr>
                <a:t> with Encounters to become a Missionary Disciple of Christ."</a:t>
              </a:r>
              <a:endParaRPr lang="en-US" sz="1040" dirty="0"/>
            </a:p>
          </p:txBody>
        </p:sp>
        <p:sp>
          <p:nvSpPr>
            <p:cNvPr id="8" name="Text 5"/>
            <p:cNvSpPr/>
            <p:nvPr/>
          </p:nvSpPr>
          <p:spPr>
            <a:xfrm>
              <a:off x="3535390" y="1517303"/>
              <a:ext cx="2073072" cy="129480"/>
            </a:xfrm>
            <a:prstGeom prst="rect">
              <a:avLst/>
            </a:prstGeom>
            <a:noFill/>
            <a:ln/>
          </p:spPr>
          <p:txBody>
            <a:bodyPr wrap="none" lIns="0" tIns="0" rIns="0" bIns="0" rtlCol="0" anchor="t"/>
            <a:lstStyle/>
            <a:p>
              <a:pPr marL="0" indent="0" algn="ctr">
                <a:lnSpc>
                  <a:spcPts val="1020"/>
                </a:lnSpc>
                <a:spcAft>
                  <a:spcPts val="900"/>
                </a:spcAft>
                <a:buNone/>
              </a:pPr>
              <a:r>
                <a:rPr lang="en-US" sz="680" kern="0" spc="41" dirty="0">
                  <a:solidFill>
                    <a:srgbClr val="9B8FC2"/>
                  </a:solidFill>
                  <a:latin typeface="Cambria" pitchFamily="34" charset="0"/>
                  <a:ea typeface="Cambria" pitchFamily="34" charset="-122"/>
                  <a:cs typeface="Cambria" pitchFamily="34" charset="-120"/>
                </a:rPr>
                <a:t>— CONFIRMATION PROGRAM GUIDE</a:t>
              </a:r>
              <a:endParaRPr lang="en-US" sz="680" dirty="0"/>
            </a:p>
          </p:txBody>
        </p:sp>
        <p:sp>
          <p:nvSpPr>
            <p:cNvPr id="9" name="Text 6"/>
            <p:cNvSpPr/>
            <p:nvPr/>
          </p:nvSpPr>
          <p:spPr>
            <a:xfrm>
              <a:off x="928390" y="1761083"/>
              <a:ext cx="3529310" cy="444103"/>
            </a:xfrm>
            <a:prstGeom prst="roundRect">
              <a:avLst>
                <a:gd name="adj" fmla="val 6577"/>
              </a:avLst>
            </a:prstGeom>
            <a:solidFill>
              <a:srgbClr val="1E1840">
                <a:alpha val="72000"/>
              </a:srgbClr>
            </a:solidFill>
            <a:ln/>
          </p:spPr>
          <p:txBody>
            <a:bodyPr wrap="square" rtlCol="0" anchor="t"/>
            <a:lstStyle/>
            <a:p>
              <a:pPr marL="0" indent="0">
                <a:buNone/>
              </a:pPr>
              <a:endParaRPr lang="en-US" dirty="0"/>
            </a:p>
          </p:txBody>
        </p:sp>
        <p:sp>
          <p:nvSpPr>
            <p:cNvPr id="10" name="Text 7"/>
            <p:cNvSpPr/>
            <p:nvPr/>
          </p:nvSpPr>
          <p:spPr>
            <a:xfrm>
              <a:off x="928390" y="1761083"/>
              <a:ext cx="19050" cy="444103"/>
            </a:xfrm>
            <a:custGeom>
              <a:avLst/>
              <a:gdLst/>
              <a:ahLst/>
              <a:cxnLst/>
              <a:rect l="l" t="t" r="r" b="b"/>
              <a:pathLst>
                <a:path w="19050" h="444103">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442279"/>
                  </a:lnTo>
                  <a:lnTo>
                    <a:pt x="16669" y="441274"/>
                  </a:lnTo>
                  <a:lnTo>
                    <a:pt x="14288" y="440004"/>
                  </a:lnTo>
                  <a:lnTo>
                    <a:pt x="11906" y="438426"/>
                  </a:lnTo>
                  <a:lnTo>
                    <a:pt x="9525" y="436474"/>
                  </a:lnTo>
                  <a:lnTo>
                    <a:pt x="7144" y="434032"/>
                  </a:lnTo>
                  <a:lnTo>
                    <a:pt x="4763" y="430879"/>
                  </a:lnTo>
                  <a:lnTo>
                    <a:pt x="2381" y="426445"/>
                  </a:lnTo>
                  <a:lnTo>
                    <a:pt x="0" y="414893"/>
                  </a:lnTo>
                  <a:close/>
                </a:path>
              </a:pathLst>
            </a:custGeom>
            <a:solidFill>
              <a:srgbClr val="C9A227"/>
            </a:solidFill>
            <a:ln/>
          </p:spPr>
          <p:txBody>
            <a:bodyPr wrap="square" rtlCol="0" anchor="t"/>
            <a:lstStyle/>
            <a:p>
              <a:pPr marL="0" indent="0">
                <a:buNone/>
              </a:pPr>
              <a:endParaRPr lang="en-US" dirty="0"/>
            </a:p>
          </p:txBody>
        </p:sp>
        <p:pic>
          <p:nvPicPr>
            <p:cNvPr id="11"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4318" y="1822484"/>
              <a:ext cx="132588" cy="132588"/>
            </a:xfrm>
            <a:prstGeom prst="rect">
              <a:avLst/>
            </a:prstGeom>
          </p:spPr>
        </p:pic>
        <p:sp>
          <p:nvSpPr>
            <p:cNvPr id="12" name="Text 8"/>
            <p:cNvSpPr/>
            <p:nvPr/>
          </p:nvSpPr>
          <p:spPr>
            <a:xfrm>
              <a:off x="1204466" y="1832074"/>
              <a:ext cx="3215982" cy="317227"/>
            </a:xfrm>
            <a:prstGeom prst="rect">
              <a:avLst/>
            </a:prstGeom>
            <a:noFill/>
            <a:ln/>
          </p:spPr>
          <p:txBody>
            <a:bodyPr wrap="square" lIns="0" tIns="0" rIns="0" bIns="0" rtlCol="0" anchor="t"/>
            <a:lstStyle/>
            <a:p>
              <a:pPr marL="0" indent="0" algn="l">
                <a:lnSpc>
                  <a:spcPts val="1189"/>
                </a:lnSpc>
                <a:buNone/>
              </a:pPr>
              <a:r>
                <a:rPr lang="en-US" sz="820" b="1" dirty="0">
                  <a:solidFill>
                    <a:srgbClr val="F2EEFA"/>
                  </a:solidFill>
                  <a:latin typeface="Cambria" pitchFamily="34" charset="0"/>
                  <a:ea typeface="Cambria" pitchFamily="34" charset="-122"/>
                  <a:cs typeface="Cambria" pitchFamily="34" charset="-120"/>
                </a:rPr>
                <a:t>Use every guide in the resource suite — they are designed to work together.</a:t>
              </a:r>
              <a:endParaRPr lang="en-US" sz="820" dirty="0"/>
            </a:p>
          </p:txBody>
        </p:sp>
        <p:sp>
          <p:nvSpPr>
            <p:cNvPr id="13" name="Text 9"/>
            <p:cNvSpPr/>
            <p:nvPr/>
          </p:nvSpPr>
          <p:spPr>
            <a:xfrm>
              <a:off x="4686300" y="1761083"/>
              <a:ext cx="3529310" cy="444103"/>
            </a:xfrm>
            <a:prstGeom prst="roundRect">
              <a:avLst>
                <a:gd name="adj" fmla="val 6577"/>
              </a:avLst>
            </a:prstGeom>
            <a:solidFill>
              <a:srgbClr val="1E1840">
                <a:alpha val="72000"/>
              </a:srgbClr>
            </a:solidFill>
            <a:ln/>
          </p:spPr>
          <p:txBody>
            <a:bodyPr wrap="square" rtlCol="0" anchor="t"/>
            <a:lstStyle/>
            <a:p>
              <a:pPr marL="0" indent="0">
                <a:buNone/>
              </a:pPr>
              <a:endParaRPr lang="en-US" dirty="0"/>
            </a:p>
          </p:txBody>
        </p:sp>
        <p:sp>
          <p:nvSpPr>
            <p:cNvPr id="14" name="Text 10"/>
            <p:cNvSpPr/>
            <p:nvPr/>
          </p:nvSpPr>
          <p:spPr>
            <a:xfrm>
              <a:off x="4686300" y="1761083"/>
              <a:ext cx="19050" cy="444103"/>
            </a:xfrm>
            <a:custGeom>
              <a:avLst/>
              <a:gdLst/>
              <a:ahLst/>
              <a:cxnLst/>
              <a:rect l="l" t="t" r="r" b="b"/>
              <a:pathLst>
                <a:path w="19050" h="444103">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442279"/>
                  </a:lnTo>
                  <a:lnTo>
                    <a:pt x="16669" y="441274"/>
                  </a:lnTo>
                  <a:lnTo>
                    <a:pt x="14288" y="440004"/>
                  </a:lnTo>
                  <a:lnTo>
                    <a:pt x="11906" y="438426"/>
                  </a:lnTo>
                  <a:lnTo>
                    <a:pt x="9525" y="436474"/>
                  </a:lnTo>
                  <a:lnTo>
                    <a:pt x="7144" y="434032"/>
                  </a:lnTo>
                  <a:lnTo>
                    <a:pt x="4763" y="430879"/>
                  </a:lnTo>
                  <a:lnTo>
                    <a:pt x="2381" y="426445"/>
                  </a:lnTo>
                  <a:lnTo>
                    <a:pt x="0" y="414893"/>
                  </a:lnTo>
                  <a:close/>
                </a:path>
              </a:pathLst>
            </a:custGeom>
            <a:solidFill>
              <a:srgbClr val="C9A227"/>
            </a:solidFill>
            <a:ln/>
          </p:spPr>
          <p:txBody>
            <a:bodyPr wrap="square" rtlCol="0" anchor="t"/>
            <a:lstStyle/>
            <a:p>
              <a:pPr marL="0" indent="0">
                <a:buNone/>
              </a:pPr>
              <a:endParaRPr lang="en-US" dirty="0"/>
            </a:p>
          </p:txBody>
        </p:sp>
        <p:pic>
          <p:nvPicPr>
            <p:cNvPr id="15"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82229" y="1822484"/>
              <a:ext cx="132588" cy="132588"/>
            </a:xfrm>
            <a:prstGeom prst="rect">
              <a:avLst/>
            </a:prstGeom>
          </p:spPr>
        </p:pic>
        <p:sp>
          <p:nvSpPr>
            <p:cNvPr id="16" name="Text 11"/>
            <p:cNvSpPr/>
            <p:nvPr/>
          </p:nvSpPr>
          <p:spPr>
            <a:xfrm>
              <a:off x="4962376" y="1832074"/>
              <a:ext cx="3215982" cy="317227"/>
            </a:xfrm>
            <a:prstGeom prst="rect">
              <a:avLst/>
            </a:prstGeom>
            <a:noFill/>
            <a:ln/>
          </p:spPr>
          <p:txBody>
            <a:bodyPr wrap="square" lIns="0" tIns="0" rIns="0" bIns="0" rtlCol="0" anchor="t"/>
            <a:lstStyle/>
            <a:p>
              <a:pPr marL="0" indent="0" algn="l">
                <a:lnSpc>
                  <a:spcPts val="1189"/>
                </a:lnSpc>
                <a:buNone/>
              </a:pPr>
              <a:r>
                <a:rPr lang="en-US" sz="820" b="1" dirty="0">
                  <a:solidFill>
                    <a:srgbClr val="F2EEFA"/>
                  </a:solidFill>
                  <a:latin typeface="Cambria" pitchFamily="34" charset="0"/>
                  <a:ea typeface="Cambria" pitchFamily="34" charset="-122"/>
                  <a:cs typeface="Cambria" pitchFamily="34" charset="-120"/>
                </a:rPr>
                <a:t>Name consumer Catholicism and the graduation mentality directly with your families.</a:t>
              </a:r>
              <a:endParaRPr lang="en-US" sz="820" dirty="0"/>
            </a:p>
          </p:txBody>
        </p:sp>
        <p:sp>
          <p:nvSpPr>
            <p:cNvPr id="17" name="Text 12"/>
            <p:cNvSpPr/>
            <p:nvPr/>
          </p:nvSpPr>
          <p:spPr>
            <a:xfrm>
              <a:off x="928390" y="2262336"/>
              <a:ext cx="3529310" cy="444103"/>
            </a:xfrm>
            <a:prstGeom prst="roundRect">
              <a:avLst>
                <a:gd name="adj" fmla="val 6577"/>
              </a:avLst>
            </a:prstGeom>
            <a:solidFill>
              <a:srgbClr val="1E1840">
                <a:alpha val="72000"/>
              </a:srgbClr>
            </a:solidFill>
            <a:ln/>
          </p:spPr>
          <p:txBody>
            <a:bodyPr wrap="square" rtlCol="0" anchor="t"/>
            <a:lstStyle/>
            <a:p>
              <a:pPr marL="0" indent="0">
                <a:buNone/>
              </a:pPr>
              <a:endParaRPr lang="en-US" dirty="0"/>
            </a:p>
          </p:txBody>
        </p:sp>
        <p:sp>
          <p:nvSpPr>
            <p:cNvPr id="18" name="Text 13"/>
            <p:cNvSpPr/>
            <p:nvPr/>
          </p:nvSpPr>
          <p:spPr>
            <a:xfrm>
              <a:off x="928390" y="2262336"/>
              <a:ext cx="19050" cy="444103"/>
            </a:xfrm>
            <a:custGeom>
              <a:avLst/>
              <a:gdLst/>
              <a:ahLst/>
              <a:cxnLst/>
              <a:rect l="l" t="t" r="r" b="b"/>
              <a:pathLst>
                <a:path w="19050" h="444103">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442279"/>
                  </a:lnTo>
                  <a:lnTo>
                    <a:pt x="16669" y="441274"/>
                  </a:lnTo>
                  <a:lnTo>
                    <a:pt x="14288" y="440004"/>
                  </a:lnTo>
                  <a:lnTo>
                    <a:pt x="11906" y="438426"/>
                  </a:lnTo>
                  <a:lnTo>
                    <a:pt x="9525" y="436474"/>
                  </a:lnTo>
                  <a:lnTo>
                    <a:pt x="7144" y="434032"/>
                  </a:lnTo>
                  <a:lnTo>
                    <a:pt x="4763" y="430879"/>
                  </a:lnTo>
                  <a:lnTo>
                    <a:pt x="2381" y="426445"/>
                  </a:lnTo>
                  <a:lnTo>
                    <a:pt x="0" y="414893"/>
                  </a:lnTo>
                  <a:close/>
                </a:path>
              </a:pathLst>
            </a:custGeom>
            <a:solidFill>
              <a:srgbClr val="C9A227"/>
            </a:solidFill>
            <a:ln/>
          </p:spPr>
          <p:txBody>
            <a:bodyPr wrap="square" rtlCol="0" anchor="t"/>
            <a:lstStyle/>
            <a:p>
              <a:pPr marL="0" indent="0">
                <a:buNone/>
              </a:pPr>
              <a:endParaRPr lang="en-US" dirty="0"/>
            </a:p>
          </p:txBody>
        </p:sp>
        <p:pic>
          <p:nvPicPr>
            <p:cNvPr id="19"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18" y="2323737"/>
              <a:ext cx="132588" cy="132588"/>
            </a:xfrm>
            <a:prstGeom prst="rect">
              <a:avLst/>
            </a:prstGeom>
          </p:spPr>
        </p:pic>
        <p:sp>
          <p:nvSpPr>
            <p:cNvPr id="20" name="Text 14"/>
            <p:cNvSpPr/>
            <p:nvPr/>
          </p:nvSpPr>
          <p:spPr>
            <a:xfrm>
              <a:off x="1204466" y="2333327"/>
              <a:ext cx="3206279" cy="151061"/>
            </a:xfrm>
            <a:prstGeom prst="rect">
              <a:avLst/>
            </a:prstGeom>
            <a:noFill/>
            <a:ln/>
          </p:spPr>
          <p:txBody>
            <a:bodyPr wrap="none" lIns="0" tIns="0" rIns="0" bIns="0" rtlCol="0" anchor="t"/>
            <a:lstStyle/>
            <a:p>
              <a:pPr marL="0" indent="0" algn="l">
                <a:lnSpc>
                  <a:spcPts val="1189"/>
                </a:lnSpc>
                <a:buNone/>
              </a:pPr>
              <a:r>
                <a:rPr lang="en-US" sz="820" b="1" dirty="0">
                  <a:solidFill>
                    <a:srgbClr val="F2EEFA"/>
                  </a:solidFill>
                  <a:latin typeface="Cambria" pitchFamily="34" charset="0"/>
                  <a:ea typeface="Cambria" pitchFamily="34" charset="-122"/>
                  <a:cs typeface="Cambria" pitchFamily="34" charset="-120"/>
                </a:rPr>
                <a:t>Accompany your families.</a:t>
              </a:r>
              <a:endParaRPr lang="en-US" sz="820" dirty="0"/>
            </a:p>
          </p:txBody>
        </p:sp>
        <p:sp>
          <p:nvSpPr>
            <p:cNvPr id="21" name="Text 15"/>
            <p:cNvSpPr/>
            <p:nvPr/>
          </p:nvSpPr>
          <p:spPr>
            <a:xfrm>
              <a:off x="4686300" y="2262336"/>
              <a:ext cx="3529310" cy="444103"/>
            </a:xfrm>
            <a:prstGeom prst="roundRect">
              <a:avLst>
                <a:gd name="adj" fmla="val 6577"/>
              </a:avLst>
            </a:prstGeom>
            <a:solidFill>
              <a:srgbClr val="1E1840">
                <a:alpha val="72000"/>
              </a:srgbClr>
            </a:solidFill>
            <a:ln/>
          </p:spPr>
          <p:txBody>
            <a:bodyPr wrap="square" rtlCol="0" anchor="t"/>
            <a:lstStyle/>
            <a:p>
              <a:pPr marL="0" indent="0">
                <a:buNone/>
              </a:pPr>
              <a:endParaRPr lang="en-US" dirty="0"/>
            </a:p>
          </p:txBody>
        </p:sp>
        <p:sp>
          <p:nvSpPr>
            <p:cNvPr id="22" name="Text 16"/>
            <p:cNvSpPr/>
            <p:nvPr/>
          </p:nvSpPr>
          <p:spPr>
            <a:xfrm>
              <a:off x="4686300" y="2262336"/>
              <a:ext cx="19050" cy="444103"/>
            </a:xfrm>
            <a:custGeom>
              <a:avLst/>
              <a:gdLst/>
              <a:ahLst/>
              <a:cxnLst/>
              <a:rect l="l" t="t" r="r" b="b"/>
              <a:pathLst>
                <a:path w="19050" h="444103">
                  <a:moveTo>
                    <a:pt x="0" y="29210"/>
                  </a:moveTo>
                  <a:lnTo>
                    <a:pt x="2381" y="17658"/>
                  </a:lnTo>
                  <a:lnTo>
                    <a:pt x="4763" y="13224"/>
                  </a:lnTo>
                  <a:lnTo>
                    <a:pt x="7144" y="10071"/>
                  </a:lnTo>
                  <a:lnTo>
                    <a:pt x="9525" y="7629"/>
                  </a:lnTo>
                  <a:lnTo>
                    <a:pt x="11906" y="5677"/>
                  </a:lnTo>
                  <a:lnTo>
                    <a:pt x="14288" y="4099"/>
                  </a:lnTo>
                  <a:lnTo>
                    <a:pt x="16669" y="2829"/>
                  </a:lnTo>
                  <a:lnTo>
                    <a:pt x="19050" y="1824"/>
                  </a:lnTo>
                  <a:lnTo>
                    <a:pt x="19050" y="442279"/>
                  </a:lnTo>
                  <a:lnTo>
                    <a:pt x="16669" y="441274"/>
                  </a:lnTo>
                  <a:lnTo>
                    <a:pt x="14288" y="440004"/>
                  </a:lnTo>
                  <a:lnTo>
                    <a:pt x="11906" y="438426"/>
                  </a:lnTo>
                  <a:lnTo>
                    <a:pt x="9525" y="436474"/>
                  </a:lnTo>
                  <a:lnTo>
                    <a:pt x="7144" y="434032"/>
                  </a:lnTo>
                  <a:lnTo>
                    <a:pt x="4763" y="430879"/>
                  </a:lnTo>
                  <a:lnTo>
                    <a:pt x="2381" y="426445"/>
                  </a:lnTo>
                  <a:lnTo>
                    <a:pt x="0" y="414893"/>
                  </a:lnTo>
                  <a:close/>
                </a:path>
              </a:pathLst>
            </a:custGeom>
            <a:solidFill>
              <a:srgbClr val="C9A227"/>
            </a:solidFill>
            <a:ln/>
          </p:spPr>
          <p:txBody>
            <a:bodyPr wrap="square" rtlCol="0" anchor="t"/>
            <a:lstStyle/>
            <a:p>
              <a:pPr marL="0" indent="0">
                <a:buNone/>
              </a:pPr>
              <a:endParaRPr lang="en-US" dirty="0"/>
            </a:p>
          </p:txBody>
        </p:sp>
        <p:pic>
          <p:nvPicPr>
            <p:cNvPr id="23" name="Image 4"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82229" y="2323737"/>
              <a:ext cx="132588" cy="132588"/>
            </a:xfrm>
            <a:prstGeom prst="rect">
              <a:avLst/>
            </a:prstGeom>
          </p:spPr>
        </p:pic>
        <p:sp>
          <p:nvSpPr>
            <p:cNvPr id="24" name="Text 17"/>
            <p:cNvSpPr/>
            <p:nvPr/>
          </p:nvSpPr>
          <p:spPr>
            <a:xfrm>
              <a:off x="4962376" y="2333327"/>
              <a:ext cx="3215982" cy="317227"/>
            </a:xfrm>
            <a:prstGeom prst="rect">
              <a:avLst/>
            </a:prstGeom>
            <a:noFill/>
            <a:ln/>
          </p:spPr>
          <p:txBody>
            <a:bodyPr wrap="square" lIns="0" tIns="0" rIns="0" bIns="0" rtlCol="0" anchor="t"/>
            <a:lstStyle/>
            <a:p>
              <a:pPr marL="0" indent="0" algn="l">
                <a:lnSpc>
                  <a:spcPts val="1189"/>
                </a:lnSpc>
                <a:buNone/>
              </a:pPr>
              <a:r>
                <a:rPr lang="en-US" sz="820" b="1" dirty="0">
                  <a:solidFill>
                    <a:srgbClr val="F2EEFA"/>
                  </a:solidFill>
                  <a:latin typeface="Cambria" pitchFamily="34" charset="0"/>
                  <a:ea typeface="Cambria" pitchFamily="34" charset="-122"/>
                  <a:cs typeface="Cambria" pitchFamily="34" charset="-120"/>
                </a:rPr>
                <a:t>Celebrate Confirmation as a beginning and hold the community accountable to what comes next.</a:t>
              </a:r>
              <a:endParaRPr lang="en-US" sz="820" dirty="0"/>
            </a:p>
          </p:txBody>
        </p:sp>
        <p:sp>
          <p:nvSpPr>
            <p:cNvPr id="25" name="Text 18"/>
            <p:cNvSpPr/>
            <p:nvPr/>
          </p:nvSpPr>
          <p:spPr>
            <a:xfrm>
              <a:off x="571500" y="2806750"/>
              <a:ext cx="8001000" cy="9525"/>
            </a:xfrm>
            <a:prstGeom prst="rect">
              <a:avLst/>
            </a:prstGeom>
            <a:solidFill>
              <a:srgbClr val="C9A227">
                <a:alpha val="25000"/>
              </a:srgbClr>
            </a:solidFill>
            <a:ln/>
          </p:spPr>
          <p:txBody>
            <a:bodyPr wrap="none" rtlCol="0" anchor="t"/>
            <a:lstStyle/>
            <a:p>
              <a:pPr marL="0" indent="0">
                <a:buNone/>
              </a:pPr>
              <a:endParaRPr lang="en-US" dirty="0"/>
            </a:p>
          </p:txBody>
        </p:sp>
        <p:pic>
          <p:nvPicPr>
            <p:cNvPr id="26" name="Image 5"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84719" y="2905729"/>
              <a:ext cx="132588" cy="132588"/>
            </a:xfrm>
            <a:prstGeom prst="rect">
              <a:avLst/>
            </a:prstGeom>
          </p:spPr>
        </p:pic>
        <p:sp>
          <p:nvSpPr>
            <p:cNvPr id="27" name="Text 19"/>
            <p:cNvSpPr/>
            <p:nvPr/>
          </p:nvSpPr>
          <p:spPr>
            <a:xfrm>
              <a:off x="2787045" y="2893968"/>
              <a:ext cx="3928080" cy="139005"/>
            </a:xfrm>
            <a:prstGeom prst="rect">
              <a:avLst/>
            </a:prstGeom>
            <a:noFill/>
            <a:ln/>
          </p:spPr>
          <p:txBody>
            <a:bodyPr wrap="none" lIns="0" tIns="0" rIns="0" bIns="0" rtlCol="0" anchor="ctr"/>
            <a:lstStyle/>
            <a:p>
              <a:pPr marL="0" indent="0" algn="ctr">
                <a:lnSpc>
                  <a:spcPts val="1095"/>
                </a:lnSpc>
                <a:buNone/>
              </a:pPr>
              <a:r>
                <a:rPr lang="en-US" sz="730" kern="0" spc="22" dirty="0">
                  <a:solidFill>
                    <a:schemeClr val="bg1"/>
                  </a:solidFill>
                  <a:latin typeface="Cambria" pitchFamily="34" charset="0"/>
                  <a:ea typeface="Cambria" pitchFamily="34" charset="-122"/>
                  <a:cs typeface="Cambria" pitchFamily="34" charset="-120"/>
                </a:rPr>
                <a:t>Questions? Connect with the </a:t>
              </a:r>
              <a:r>
                <a:rPr lang="en-US" sz="730" b="1" kern="0" spc="22" dirty="0">
                  <a:solidFill>
                    <a:srgbClr val="C9A227"/>
                  </a:solidFill>
                  <a:latin typeface="Cambria" pitchFamily="34" charset="0"/>
                  <a:ea typeface="Cambria" pitchFamily="34" charset="-122"/>
                  <a:cs typeface="Cambria" pitchFamily="34" charset="-120"/>
                </a:rPr>
                <a:t>Diocese of Des Moines Evangelization and Mission Team</a:t>
              </a:r>
              <a:endParaRPr lang="en-US" sz="730"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16122A"/>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9FA4AE02-ACA1-5383-5D11-113685E6678A}"/>
              </a:ext>
            </a:extLst>
          </p:cNvPr>
          <p:cNvGrpSpPr/>
          <p:nvPr/>
        </p:nvGrpSpPr>
        <p:grpSpPr>
          <a:xfrm>
            <a:off x="382101" y="1225673"/>
            <a:ext cx="8379798" cy="2722960"/>
            <a:chOff x="429220" y="481161"/>
            <a:chExt cx="8379798" cy="2722960"/>
          </a:xfrm>
        </p:grpSpPr>
        <p:sp>
          <p:nvSpPr>
            <p:cNvPr id="8" name="Text 5"/>
            <p:cNvSpPr/>
            <p:nvPr/>
          </p:nvSpPr>
          <p:spPr>
            <a:xfrm>
              <a:off x="429220" y="481161"/>
              <a:ext cx="4448858" cy="266849"/>
            </a:xfrm>
            <a:prstGeom prst="rect">
              <a:avLst/>
            </a:prstGeom>
            <a:noFill/>
            <a:ln/>
          </p:spPr>
          <p:txBody>
            <a:bodyPr wrap="none" lIns="0" tIns="0" rIns="0" bIns="0" rtlCol="0" anchor="ctr"/>
            <a:lstStyle/>
            <a:p>
              <a:pPr marL="0" indent="0" algn="l">
                <a:lnSpc>
                  <a:spcPts val="2101"/>
                </a:lnSpc>
                <a:spcAft>
                  <a:spcPts val="340"/>
                </a:spcAft>
                <a:buNone/>
              </a:pPr>
              <a:r>
                <a:rPr lang="en-US" sz="1910" b="1" dirty="0">
                  <a:solidFill>
                    <a:srgbClr val="F2EEFA"/>
                  </a:solidFill>
                  <a:latin typeface="Constantia" pitchFamily="34" charset="0"/>
                  <a:ea typeface="Constantia" pitchFamily="34" charset="-122"/>
                  <a:cs typeface="Constantia" pitchFamily="34" charset="-120"/>
                </a:rPr>
                <a:t>What We Are Countering</a:t>
              </a:r>
              <a:endParaRPr lang="en-US" sz="1910" dirty="0"/>
            </a:p>
          </p:txBody>
        </p:sp>
        <p:sp>
          <p:nvSpPr>
            <p:cNvPr id="9" name="Text 6"/>
            <p:cNvSpPr/>
            <p:nvPr/>
          </p:nvSpPr>
          <p:spPr>
            <a:xfrm>
              <a:off x="429220" y="791170"/>
              <a:ext cx="4573592" cy="159990"/>
            </a:xfrm>
            <a:prstGeom prst="rect">
              <a:avLst/>
            </a:prstGeom>
            <a:noFill/>
            <a:ln/>
          </p:spPr>
          <p:txBody>
            <a:bodyPr wrap="none" lIns="0" tIns="0" rIns="0" bIns="0" rtlCol="0" anchor="ctr"/>
            <a:lstStyle/>
            <a:p>
              <a:pPr marL="0" indent="0" algn="l">
                <a:lnSpc>
                  <a:spcPts val="1260"/>
                </a:lnSpc>
                <a:buNone/>
              </a:pPr>
              <a:r>
                <a:rPr lang="en-US" sz="840" i="1" dirty="0">
                  <a:solidFill>
                    <a:srgbClr val="9B8FC2"/>
                  </a:solidFill>
                  <a:latin typeface="Cambria" pitchFamily="34" charset="0"/>
                  <a:ea typeface="Cambria" pitchFamily="34" charset="-122"/>
                  <a:cs typeface="Cambria" pitchFamily="34" charset="-120"/>
                </a:rPr>
                <a:t>This program is a deliberate pastoral response to real cultural patterns eroding Catholic identity.</a:t>
              </a:r>
              <a:endParaRPr lang="en-US" sz="840" dirty="0"/>
            </a:p>
          </p:txBody>
        </p:sp>
        <p:sp>
          <p:nvSpPr>
            <p:cNvPr id="11" name="Text 7"/>
            <p:cNvSpPr/>
            <p:nvPr/>
          </p:nvSpPr>
          <p:spPr>
            <a:xfrm>
              <a:off x="448270" y="1241822"/>
              <a:ext cx="4064051" cy="702617"/>
            </a:xfrm>
            <a:prstGeom prst="roundRect">
              <a:avLst>
                <a:gd name="adj" fmla="val 8134"/>
              </a:avLst>
            </a:prstGeom>
            <a:gradFill rotWithShape="1">
              <a:gsLst>
                <a:gs pos="0">
                  <a:srgbClr val="C9A227">
                    <a:alpha val="4000"/>
                  </a:srgbClr>
                </a:gs>
                <a:gs pos="60000">
                  <a:srgbClr val="000000">
                    <a:alpha val="0"/>
                  </a:srgbClr>
                </a:gs>
              </a:gsLst>
              <a:lin ang="2700000" scaled="1"/>
            </a:gradFill>
            <a:ln/>
          </p:spPr>
          <p:txBody>
            <a:bodyPr wrap="square" rtlCol="0" anchor="t"/>
            <a:lstStyle/>
            <a:p>
              <a:pPr marL="0" indent="0">
                <a:buNone/>
              </a:pPr>
              <a:endParaRPr lang="en-US" dirty="0"/>
            </a:p>
          </p:txBody>
        </p:sp>
        <p:sp>
          <p:nvSpPr>
            <p:cNvPr id="12" name="Text 8"/>
            <p:cNvSpPr/>
            <p:nvPr/>
          </p:nvSpPr>
          <p:spPr>
            <a:xfrm>
              <a:off x="4641205" y="1241822"/>
              <a:ext cx="4064051" cy="702617"/>
            </a:xfrm>
            <a:prstGeom prst="roundRect">
              <a:avLst>
                <a:gd name="adj" fmla="val 8134"/>
              </a:avLst>
            </a:prstGeom>
            <a:gradFill rotWithShape="1">
              <a:gsLst>
                <a:gs pos="0">
                  <a:srgbClr val="C9A227">
                    <a:alpha val="4000"/>
                  </a:srgbClr>
                </a:gs>
                <a:gs pos="60000">
                  <a:srgbClr val="000000">
                    <a:alpha val="0"/>
                  </a:srgbClr>
                </a:gs>
              </a:gsLst>
              <a:lin ang="2700000" scaled="1"/>
            </a:gradFill>
            <a:ln/>
          </p:spPr>
          <p:txBody>
            <a:bodyPr wrap="square" rtlCol="0" anchor="t"/>
            <a:lstStyle/>
            <a:p>
              <a:pPr marL="0" indent="0">
                <a:buNone/>
              </a:pPr>
              <a:endParaRPr lang="en-US" dirty="0"/>
            </a:p>
          </p:txBody>
        </p:sp>
        <p:sp>
          <p:nvSpPr>
            <p:cNvPr id="13" name="Text 9"/>
            <p:cNvSpPr/>
            <p:nvPr/>
          </p:nvSpPr>
          <p:spPr>
            <a:xfrm>
              <a:off x="448270" y="2063800"/>
              <a:ext cx="4064051" cy="702617"/>
            </a:xfrm>
            <a:prstGeom prst="roundRect">
              <a:avLst>
                <a:gd name="adj" fmla="val 8134"/>
              </a:avLst>
            </a:prstGeom>
            <a:gradFill rotWithShape="1">
              <a:gsLst>
                <a:gs pos="0">
                  <a:srgbClr val="C9A227">
                    <a:alpha val="4000"/>
                  </a:srgbClr>
                </a:gs>
                <a:gs pos="60000">
                  <a:srgbClr val="000000">
                    <a:alpha val="0"/>
                  </a:srgbClr>
                </a:gs>
              </a:gsLst>
              <a:lin ang="2700000" scaled="1"/>
            </a:gradFill>
            <a:ln/>
          </p:spPr>
          <p:txBody>
            <a:bodyPr wrap="square" rtlCol="0" anchor="t"/>
            <a:lstStyle/>
            <a:p>
              <a:pPr marL="0" indent="0">
                <a:buNone/>
              </a:pPr>
              <a:endParaRPr lang="en-US" dirty="0"/>
            </a:p>
          </p:txBody>
        </p:sp>
        <p:sp>
          <p:nvSpPr>
            <p:cNvPr id="14" name="Text 10"/>
            <p:cNvSpPr/>
            <p:nvPr/>
          </p:nvSpPr>
          <p:spPr>
            <a:xfrm>
              <a:off x="4641205" y="2063800"/>
              <a:ext cx="4064051" cy="702617"/>
            </a:xfrm>
            <a:prstGeom prst="roundRect">
              <a:avLst>
                <a:gd name="adj" fmla="val 8134"/>
              </a:avLst>
            </a:prstGeom>
            <a:gradFill rotWithShape="1">
              <a:gsLst>
                <a:gs pos="0">
                  <a:srgbClr val="C9A227">
                    <a:alpha val="4000"/>
                  </a:srgbClr>
                </a:gs>
                <a:gs pos="60000">
                  <a:srgbClr val="000000">
                    <a:alpha val="0"/>
                  </a:srgbClr>
                </a:gs>
              </a:gsLst>
              <a:lin ang="2700000" scaled="1"/>
            </a:gradFill>
            <a:ln/>
          </p:spPr>
          <p:txBody>
            <a:bodyPr wrap="square" rtlCol="0" anchor="t"/>
            <a:lstStyle/>
            <a:p>
              <a:pPr marL="0" indent="0">
                <a:buNone/>
              </a:pPr>
              <a:endParaRPr lang="en-US" dirty="0"/>
            </a:p>
          </p:txBody>
        </p:sp>
        <p:sp>
          <p:nvSpPr>
            <p:cNvPr id="15" name="Text 11"/>
            <p:cNvSpPr/>
            <p:nvPr/>
          </p:nvSpPr>
          <p:spPr>
            <a:xfrm>
              <a:off x="429220" y="1232297"/>
              <a:ext cx="4092625" cy="721668"/>
            </a:xfrm>
            <a:prstGeom prst="roundRect">
              <a:avLst>
                <a:gd name="adj" fmla="val 7919"/>
              </a:avLst>
            </a:prstGeom>
            <a:solidFill>
              <a:srgbClr val="221C42"/>
            </a:solidFill>
            <a:ln/>
          </p:spPr>
          <p:txBody>
            <a:bodyPr wrap="square" rtlCol="0" anchor="t"/>
            <a:lstStyle/>
            <a:p>
              <a:pPr marL="0" indent="0">
                <a:buNone/>
              </a:pPr>
              <a:endParaRPr lang="en-US" dirty="0"/>
            </a:p>
          </p:txBody>
        </p:sp>
        <p:sp>
          <p:nvSpPr>
            <p:cNvPr id="16" name="Text 12"/>
            <p:cNvSpPr/>
            <p:nvPr/>
          </p:nvSpPr>
          <p:spPr>
            <a:xfrm>
              <a:off x="429220" y="1232297"/>
              <a:ext cx="19050" cy="721668"/>
            </a:xfrm>
            <a:custGeom>
              <a:avLst/>
              <a:gdLst/>
              <a:ahLst/>
              <a:cxnLst/>
              <a:rect l="l" t="t" r="r" b="b"/>
              <a:pathLst>
                <a:path w="19050" h="721668">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707115"/>
                  </a:lnTo>
                  <a:lnTo>
                    <a:pt x="16669" y="704859"/>
                  </a:lnTo>
                  <a:lnTo>
                    <a:pt x="14288" y="702319"/>
                  </a:lnTo>
                  <a:lnTo>
                    <a:pt x="11906" y="699434"/>
                  </a:lnTo>
                  <a:lnTo>
                    <a:pt x="9525" y="696108"/>
                  </a:lnTo>
                  <a:lnTo>
                    <a:pt x="7144" y="692185"/>
                  </a:lnTo>
                  <a:lnTo>
                    <a:pt x="4763" y="687358"/>
                  </a:lnTo>
                  <a:lnTo>
                    <a:pt x="2381" y="680843"/>
                  </a:lnTo>
                  <a:lnTo>
                    <a:pt x="0" y="664518"/>
                  </a:lnTo>
                  <a:close/>
                </a:path>
              </a:pathLst>
            </a:custGeom>
            <a:solidFill>
              <a:srgbClr val="C9A227"/>
            </a:solidFill>
            <a:ln/>
          </p:spPr>
          <p:txBody>
            <a:bodyPr wrap="square" rtlCol="0" anchor="t"/>
            <a:lstStyle/>
            <a:p>
              <a:pPr marL="0" indent="0">
                <a:buNone/>
              </a:pPr>
              <a:endParaRPr lang="en-US" dirty="0"/>
            </a:p>
          </p:txBody>
        </p:sp>
        <p:sp>
          <p:nvSpPr>
            <p:cNvPr id="17" name="Text 13"/>
            <p:cNvSpPr/>
            <p:nvPr/>
          </p:nvSpPr>
          <p:spPr>
            <a:xfrm>
              <a:off x="591741" y="1356122"/>
              <a:ext cx="314920" cy="314920"/>
            </a:xfrm>
            <a:prstGeom prst="roundRect">
              <a:avLst>
                <a:gd name="adj" fmla="val 18147"/>
              </a:avLst>
            </a:prstGeom>
            <a:solidFill>
              <a:srgbClr val="C9A227">
                <a:alpha val="15000"/>
              </a:srgbClr>
            </a:solidFill>
            <a:ln w="9525">
              <a:solidFill>
                <a:srgbClr val="C9A227">
                  <a:alpha val="35000"/>
                </a:srgbClr>
              </a:solidFill>
            </a:ln>
          </p:spPr>
          <p:txBody>
            <a:bodyPr wrap="square" rtlCol="0" anchor="t"/>
            <a:lstStyle/>
            <a:p>
              <a:pPr marL="0" indent="0">
                <a:buNone/>
              </a:pPr>
              <a:endParaRPr lang="en-US" dirty="0"/>
            </a:p>
          </p:txBody>
        </p:sp>
        <p:pic>
          <p:nvPicPr>
            <p:cNvPr id="18"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2832" y="1447214"/>
              <a:ext cx="132588" cy="132588"/>
            </a:xfrm>
            <a:prstGeom prst="rect">
              <a:avLst/>
            </a:prstGeom>
          </p:spPr>
        </p:pic>
        <p:sp>
          <p:nvSpPr>
            <p:cNvPr id="19" name="Text 14"/>
            <p:cNvSpPr/>
            <p:nvPr/>
          </p:nvSpPr>
          <p:spPr>
            <a:xfrm>
              <a:off x="1050131" y="1356122"/>
              <a:ext cx="1398425" cy="164753"/>
            </a:xfrm>
            <a:prstGeom prst="roundRect">
              <a:avLst>
                <a:gd name="adj" fmla="val 13104"/>
              </a:avLst>
            </a:prstGeom>
            <a:solidFill>
              <a:srgbClr val="C9A227">
                <a:alpha val="15000"/>
              </a:srgbClr>
            </a:solidFill>
            <a:ln w="9525">
              <a:solidFill>
                <a:srgbClr val="C9A227">
                  <a:alpha val="35000"/>
                </a:srgbClr>
              </a:solidFill>
            </a:ln>
          </p:spPr>
          <p:txBody>
            <a:bodyPr wrap="none" lIns="57150" tIns="13970" rIns="57150" bIns="13970" rtlCol="0" anchor="t"/>
            <a:lstStyle/>
            <a:p>
              <a:pPr marL="0" indent="0" algn="l">
                <a:buNone/>
              </a:pPr>
              <a:r>
                <a:rPr lang="en-US" sz="620" b="1" kern="0" spc="74" dirty="0">
                  <a:solidFill>
                    <a:srgbClr val="C9A227"/>
                  </a:solidFill>
                  <a:latin typeface="Constantia" pitchFamily="34" charset="0"/>
                  <a:ea typeface="Constantia" pitchFamily="34" charset="-122"/>
                  <a:cs typeface="Constantia" pitchFamily="34" charset="-120"/>
                </a:rPr>
                <a:t>CONSUMER CATHOLICISM</a:t>
              </a:r>
              <a:endParaRPr lang="en-US" sz="620" dirty="0"/>
            </a:p>
          </p:txBody>
        </p:sp>
        <p:sp>
          <p:nvSpPr>
            <p:cNvPr id="20" name="Text 15"/>
            <p:cNvSpPr/>
            <p:nvPr/>
          </p:nvSpPr>
          <p:spPr>
            <a:xfrm>
              <a:off x="1050131" y="1550045"/>
              <a:ext cx="3385093" cy="294099"/>
            </a:xfrm>
            <a:prstGeom prst="rect">
              <a:avLst/>
            </a:prstGeom>
            <a:noFill/>
            <a:ln/>
          </p:spPr>
          <p:txBody>
            <a:bodyPr wrap="square" lIns="0" tIns="0" rIns="0" bIns="0" rtlCol="0" anchor="t"/>
            <a:lstStyle/>
            <a:p>
              <a:pPr marL="0" indent="0" algn="l">
                <a:lnSpc>
                  <a:spcPts val="1102"/>
                </a:lnSpc>
                <a:buNone/>
              </a:pPr>
              <a:r>
                <a:rPr lang="en-US" sz="760" dirty="0">
                  <a:solidFill>
                    <a:schemeClr val="bg1"/>
                  </a:solidFill>
                  <a:latin typeface="Cambria" pitchFamily="34" charset="0"/>
                  <a:ea typeface="Cambria" pitchFamily="34" charset="-122"/>
                  <a:cs typeface="Cambria" pitchFamily="34" charset="-120"/>
                </a:rPr>
                <a:t>Faith treated as a product to be picked up and set down at will.  Sacraments become </a:t>
              </a:r>
              <a:r>
                <a:rPr lang="en-US" sz="760" i="1" dirty="0">
                  <a:solidFill>
                    <a:schemeClr val="bg1"/>
                  </a:solidFill>
                  <a:latin typeface="Cambria" pitchFamily="34" charset="0"/>
                  <a:ea typeface="Cambria" pitchFamily="34" charset="-122"/>
                  <a:cs typeface="Cambria" pitchFamily="34" charset="-120"/>
                </a:rPr>
                <a:t>services rendered</a:t>
              </a:r>
              <a:r>
                <a:rPr lang="en-US" sz="760" dirty="0">
                  <a:solidFill>
                    <a:schemeClr val="bg1"/>
                  </a:solidFill>
                  <a:latin typeface="Cambria" pitchFamily="34" charset="0"/>
                  <a:ea typeface="Cambria" pitchFamily="34" charset="-122"/>
                  <a:cs typeface="Cambria" pitchFamily="34" charset="-120"/>
                </a:rPr>
                <a:t>, not transformative encounters with the living God.</a:t>
              </a:r>
              <a:endParaRPr lang="en-US" sz="760" dirty="0">
                <a:solidFill>
                  <a:schemeClr val="bg1"/>
                </a:solidFill>
              </a:endParaRPr>
            </a:p>
          </p:txBody>
        </p:sp>
        <p:sp>
          <p:nvSpPr>
            <p:cNvPr id="21" name="Text 16"/>
            <p:cNvSpPr/>
            <p:nvPr/>
          </p:nvSpPr>
          <p:spPr>
            <a:xfrm>
              <a:off x="4622155" y="1232297"/>
              <a:ext cx="4092625" cy="721668"/>
            </a:xfrm>
            <a:prstGeom prst="roundRect">
              <a:avLst>
                <a:gd name="adj" fmla="val 7919"/>
              </a:avLst>
            </a:prstGeom>
            <a:solidFill>
              <a:srgbClr val="221C42"/>
            </a:solidFill>
            <a:ln/>
          </p:spPr>
          <p:txBody>
            <a:bodyPr wrap="square" rtlCol="0" anchor="t"/>
            <a:lstStyle/>
            <a:p>
              <a:pPr marL="0" indent="0">
                <a:buNone/>
              </a:pPr>
              <a:endParaRPr lang="en-US" dirty="0"/>
            </a:p>
          </p:txBody>
        </p:sp>
        <p:sp>
          <p:nvSpPr>
            <p:cNvPr id="22" name="Text 17"/>
            <p:cNvSpPr/>
            <p:nvPr/>
          </p:nvSpPr>
          <p:spPr>
            <a:xfrm>
              <a:off x="4622155" y="1232297"/>
              <a:ext cx="19050" cy="721668"/>
            </a:xfrm>
            <a:custGeom>
              <a:avLst/>
              <a:gdLst/>
              <a:ahLst/>
              <a:cxnLst/>
              <a:rect l="l" t="t" r="r" b="b"/>
              <a:pathLst>
                <a:path w="19050" h="721668">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707115"/>
                  </a:lnTo>
                  <a:lnTo>
                    <a:pt x="16669" y="704859"/>
                  </a:lnTo>
                  <a:lnTo>
                    <a:pt x="14288" y="702319"/>
                  </a:lnTo>
                  <a:lnTo>
                    <a:pt x="11906" y="699434"/>
                  </a:lnTo>
                  <a:lnTo>
                    <a:pt x="9525" y="696108"/>
                  </a:lnTo>
                  <a:lnTo>
                    <a:pt x="7144" y="692185"/>
                  </a:lnTo>
                  <a:lnTo>
                    <a:pt x="4763" y="687358"/>
                  </a:lnTo>
                  <a:lnTo>
                    <a:pt x="2381" y="680843"/>
                  </a:lnTo>
                  <a:lnTo>
                    <a:pt x="0" y="664518"/>
                  </a:lnTo>
                  <a:close/>
                </a:path>
              </a:pathLst>
            </a:custGeom>
            <a:solidFill>
              <a:srgbClr val="C9A227"/>
            </a:solidFill>
            <a:ln/>
          </p:spPr>
          <p:txBody>
            <a:bodyPr wrap="square" rtlCol="0" anchor="t"/>
            <a:lstStyle/>
            <a:p>
              <a:pPr marL="0" indent="0">
                <a:buNone/>
              </a:pPr>
              <a:endParaRPr lang="en-US" dirty="0"/>
            </a:p>
          </p:txBody>
        </p:sp>
        <p:sp>
          <p:nvSpPr>
            <p:cNvPr id="23" name="Text 18"/>
            <p:cNvSpPr/>
            <p:nvPr/>
          </p:nvSpPr>
          <p:spPr>
            <a:xfrm>
              <a:off x="4784675" y="1356122"/>
              <a:ext cx="314920" cy="314920"/>
            </a:xfrm>
            <a:prstGeom prst="roundRect">
              <a:avLst>
                <a:gd name="adj" fmla="val 18147"/>
              </a:avLst>
            </a:prstGeom>
            <a:solidFill>
              <a:srgbClr val="C9A227">
                <a:alpha val="15000"/>
              </a:srgbClr>
            </a:solidFill>
            <a:ln w="9525">
              <a:solidFill>
                <a:srgbClr val="C9A227">
                  <a:alpha val="35000"/>
                </a:srgbClr>
              </a:solidFill>
            </a:ln>
          </p:spPr>
          <p:txBody>
            <a:bodyPr wrap="square" rtlCol="0" anchor="t"/>
            <a:lstStyle/>
            <a:p>
              <a:pPr marL="0" indent="0">
                <a:buNone/>
              </a:pPr>
              <a:endParaRPr lang="en-US" dirty="0"/>
            </a:p>
          </p:txBody>
        </p:sp>
        <p:pic>
          <p:nvPicPr>
            <p:cNvPr id="24"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75767" y="1447214"/>
              <a:ext cx="132588" cy="132588"/>
            </a:xfrm>
            <a:prstGeom prst="rect">
              <a:avLst/>
            </a:prstGeom>
          </p:spPr>
        </p:pic>
        <p:sp>
          <p:nvSpPr>
            <p:cNvPr id="25" name="Text 19"/>
            <p:cNvSpPr/>
            <p:nvPr/>
          </p:nvSpPr>
          <p:spPr>
            <a:xfrm>
              <a:off x="5243066" y="1356122"/>
              <a:ext cx="1615809" cy="164753"/>
            </a:xfrm>
            <a:prstGeom prst="roundRect">
              <a:avLst>
                <a:gd name="adj" fmla="val 13104"/>
              </a:avLst>
            </a:prstGeom>
            <a:solidFill>
              <a:srgbClr val="C9A227">
                <a:alpha val="15000"/>
              </a:srgbClr>
            </a:solidFill>
            <a:ln w="9525">
              <a:solidFill>
                <a:srgbClr val="C9A227">
                  <a:alpha val="35000"/>
                </a:srgbClr>
              </a:solidFill>
            </a:ln>
          </p:spPr>
          <p:txBody>
            <a:bodyPr wrap="none" lIns="57150" tIns="13970" rIns="57150" bIns="13970" rtlCol="0" anchor="t"/>
            <a:lstStyle/>
            <a:p>
              <a:pPr marL="0" indent="0" algn="l">
                <a:buNone/>
              </a:pPr>
              <a:r>
                <a:rPr lang="en-US" sz="620" b="1" kern="0" spc="74" dirty="0">
                  <a:solidFill>
                    <a:srgbClr val="C9A227"/>
                  </a:solidFill>
                  <a:latin typeface="Constantia" pitchFamily="34" charset="0"/>
                  <a:ea typeface="Constantia" pitchFamily="34" charset="-122"/>
                  <a:cs typeface="Constantia" pitchFamily="34" charset="-120"/>
                </a:rPr>
                <a:t>THE GRADUATION MENTALITY</a:t>
              </a:r>
              <a:endParaRPr lang="en-US" sz="620" dirty="0"/>
            </a:p>
          </p:txBody>
        </p:sp>
        <p:sp>
          <p:nvSpPr>
            <p:cNvPr id="26" name="Text 20"/>
            <p:cNvSpPr/>
            <p:nvPr/>
          </p:nvSpPr>
          <p:spPr>
            <a:xfrm>
              <a:off x="5243066" y="1550045"/>
              <a:ext cx="3385093" cy="294099"/>
            </a:xfrm>
            <a:prstGeom prst="rect">
              <a:avLst/>
            </a:prstGeom>
            <a:noFill/>
            <a:ln/>
          </p:spPr>
          <p:txBody>
            <a:bodyPr wrap="square" lIns="0" tIns="0" rIns="0" bIns="0" rtlCol="0" anchor="t"/>
            <a:lstStyle/>
            <a:p>
              <a:pPr marL="0" indent="0" algn="l">
                <a:lnSpc>
                  <a:spcPts val="1102"/>
                </a:lnSpc>
                <a:buNone/>
              </a:pPr>
              <a:r>
                <a:rPr lang="en-US" sz="760" dirty="0">
                  <a:solidFill>
                    <a:schemeClr val="bg1"/>
                  </a:solidFill>
                  <a:latin typeface="Cambria" pitchFamily="34" charset="0"/>
                  <a:ea typeface="Cambria" pitchFamily="34" charset="-122"/>
                  <a:cs typeface="Cambria" pitchFamily="34" charset="-120"/>
                </a:rPr>
                <a:t>Confirmation treated as the </a:t>
              </a:r>
              <a:r>
                <a:rPr lang="en-US" sz="760" i="1" dirty="0">
                  <a:solidFill>
                    <a:schemeClr val="bg1"/>
                  </a:solidFill>
                  <a:latin typeface="Cambria" pitchFamily="34" charset="0"/>
                  <a:ea typeface="Cambria" pitchFamily="34" charset="-122"/>
                  <a:cs typeface="Cambria" pitchFamily="34" charset="-120"/>
                </a:rPr>
                <a:t>finish line</a:t>
              </a:r>
              <a:r>
                <a:rPr lang="en-US" sz="760" dirty="0">
                  <a:solidFill>
                    <a:schemeClr val="bg1"/>
                  </a:solidFill>
                  <a:latin typeface="Cambria" pitchFamily="34" charset="0"/>
                  <a:ea typeface="Cambria" pitchFamily="34" charset="-122"/>
                  <a:cs typeface="Cambria" pitchFamily="34" charset="-120"/>
                </a:rPr>
                <a:t> — the last required checkbox before adolescence replaces the parish pew with permanent absence.</a:t>
              </a:r>
              <a:endParaRPr lang="en-US" sz="760" dirty="0">
                <a:solidFill>
                  <a:schemeClr val="bg1"/>
                </a:solidFill>
              </a:endParaRPr>
            </a:p>
          </p:txBody>
        </p:sp>
        <p:sp>
          <p:nvSpPr>
            <p:cNvPr id="27" name="Text 21"/>
            <p:cNvSpPr/>
            <p:nvPr/>
          </p:nvSpPr>
          <p:spPr>
            <a:xfrm>
              <a:off x="429220" y="2054275"/>
              <a:ext cx="4092625" cy="721668"/>
            </a:xfrm>
            <a:prstGeom prst="roundRect">
              <a:avLst>
                <a:gd name="adj" fmla="val 7919"/>
              </a:avLst>
            </a:prstGeom>
            <a:solidFill>
              <a:srgbClr val="221C42"/>
            </a:solidFill>
            <a:ln/>
          </p:spPr>
          <p:txBody>
            <a:bodyPr wrap="square" rtlCol="0" anchor="t"/>
            <a:lstStyle/>
            <a:p>
              <a:pPr marL="0" indent="0">
                <a:buNone/>
              </a:pPr>
              <a:endParaRPr lang="en-US" dirty="0"/>
            </a:p>
          </p:txBody>
        </p:sp>
        <p:sp>
          <p:nvSpPr>
            <p:cNvPr id="28" name="Text 22"/>
            <p:cNvSpPr/>
            <p:nvPr/>
          </p:nvSpPr>
          <p:spPr>
            <a:xfrm>
              <a:off x="429220" y="2054275"/>
              <a:ext cx="19050" cy="721668"/>
            </a:xfrm>
            <a:custGeom>
              <a:avLst/>
              <a:gdLst/>
              <a:ahLst/>
              <a:cxnLst/>
              <a:rect l="l" t="t" r="r" b="b"/>
              <a:pathLst>
                <a:path w="19050" h="721668">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707115"/>
                  </a:lnTo>
                  <a:lnTo>
                    <a:pt x="16669" y="704859"/>
                  </a:lnTo>
                  <a:lnTo>
                    <a:pt x="14288" y="702319"/>
                  </a:lnTo>
                  <a:lnTo>
                    <a:pt x="11906" y="699434"/>
                  </a:lnTo>
                  <a:lnTo>
                    <a:pt x="9525" y="696108"/>
                  </a:lnTo>
                  <a:lnTo>
                    <a:pt x="7144" y="692185"/>
                  </a:lnTo>
                  <a:lnTo>
                    <a:pt x="4763" y="687358"/>
                  </a:lnTo>
                  <a:lnTo>
                    <a:pt x="2381" y="680843"/>
                  </a:lnTo>
                  <a:lnTo>
                    <a:pt x="0" y="664518"/>
                  </a:lnTo>
                  <a:close/>
                </a:path>
              </a:pathLst>
            </a:custGeom>
            <a:solidFill>
              <a:srgbClr val="C9A227"/>
            </a:solidFill>
            <a:ln/>
          </p:spPr>
          <p:txBody>
            <a:bodyPr wrap="square" rtlCol="0" anchor="t"/>
            <a:lstStyle/>
            <a:p>
              <a:pPr marL="0" indent="0">
                <a:buNone/>
              </a:pPr>
              <a:endParaRPr lang="en-US" dirty="0"/>
            </a:p>
          </p:txBody>
        </p:sp>
        <p:sp>
          <p:nvSpPr>
            <p:cNvPr id="29" name="Text 23"/>
            <p:cNvSpPr/>
            <p:nvPr/>
          </p:nvSpPr>
          <p:spPr>
            <a:xfrm>
              <a:off x="591741" y="2178100"/>
              <a:ext cx="314920" cy="314920"/>
            </a:xfrm>
            <a:prstGeom prst="roundRect">
              <a:avLst>
                <a:gd name="adj" fmla="val 18147"/>
              </a:avLst>
            </a:prstGeom>
            <a:solidFill>
              <a:srgbClr val="C9A227">
                <a:alpha val="15000"/>
              </a:srgbClr>
            </a:solidFill>
            <a:ln w="9525">
              <a:solidFill>
                <a:srgbClr val="C9A227">
                  <a:alpha val="35000"/>
                </a:srgbClr>
              </a:solidFill>
            </a:ln>
          </p:spPr>
          <p:txBody>
            <a:bodyPr wrap="square" rtlCol="0" anchor="t"/>
            <a:lstStyle/>
            <a:p>
              <a:pPr marL="0" indent="0">
                <a:buNone/>
              </a:pPr>
              <a:endParaRPr lang="en-US" dirty="0"/>
            </a:p>
          </p:txBody>
        </p:sp>
        <p:pic>
          <p:nvPicPr>
            <p:cNvPr id="30" name="Image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2832" y="2269191"/>
              <a:ext cx="132588" cy="132588"/>
            </a:xfrm>
            <a:prstGeom prst="rect">
              <a:avLst/>
            </a:prstGeom>
          </p:spPr>
        </p:pic>
        <p:sp>
          <p:nvSpPr>
            <p:cNvPr id="31" name="Text 24"/>
            <p:cNvSpPr/>
            <p:nvPr/>
          </p:nvSpPr>
          <p:spPr>
            <a:xfrm>
              <a:off x="1050131" y="2178100"/>
              <a:ext cx="1185443" cy="164753"/>
            </a:xfrm>
            <a:prstGeom prst="roundRect">
              <a:avLst>
                <a:gd name="adj" fmla="val 13104"/>
              </a:avLst>
            </a:prstGeom>
            <a:solidFill>
              <a:srgbClr val="C9A227">
                <a:alpha val="15000"/>
              </a:srgbClr>
            </a:solidFill>
            <a:ln w="9525">
              <a:solidFill>
                <a:srgbClr val="C9A227">
                  <a:alpha val="35000"/>
                </a:srgbClr>
              </a:solidFill>
            </a:ln>
          </p:spPr>
          <p:txBody>
            <a:bodyPr wrap="none" lIns="57150" tIns="13970" rIns="57150" bIns="13970" rtlCol="0" anchor="t"/>
            <a:lstStyle/>
            <a:p>
              <a:pPr marL="0" indent="0" algn="l">
                <a:buNone/>
              </a:pPr>
              <a:r>
                <a:rPr lang="en-US" sz="620" b="1" kern="0" spc="74" dirty="0">
                  <a:solidFill>
                    <a:srgbClr val="C9A227"/>
                  </a:solidFill>
                  <a:latin typeface="Constantia" pitchFamily="34" charset="0"/>
                  <a:ea typeface="Constantia" pitchFamily="34" charset="-122"/>
                  <a:cs typeface="Constantia" pitchFamily="34" charset="-120"/>
                </a:rPr>
                <a:t>THE FAITH VACATION</a:t>
              </a:r>
              <a:endParaRPr lang="en-US" sz="620" dirty="0"/>
            </a:p>
          </p:txBody>
        </p:sp>
        <p:sp>
          <p:nvSpPr>
            <p:cNvPr id="32" name="Text 25"/>
            <p:cNvSpPr/>
            <p:nvPr/>
          </p:nvSpPr>
          <p:spPr>
            <a:xfrm>
              <a:off x="1050131" y="2372023"/>
              <a:ext cx="3385093" cy="294099"/>
            </a:xfrm>
            <a:prstGeom prst="rect">
              <a:avLst/>
            </a:prstGeom>
            <a:noFill/>
            <a:ln/>
          </p:spPr>
          <p:txBody>
            <a:bodyPr wrap="square" lIns="0" tIns="0" rIns="0" bIns="0" rtlCol="0" anchor="t"/>
            <a:lstStyle/>
            <a:p>
              <a:pPr marL="0" indent="0" algn="l">
                <a:lnSpc>
                  <a:spcPts val="1102"/>
                </a:lnSpc>
                <a:buNone/>
              </a:pPr>
              <a:r>
                <a:rPr lang="en-US" sz="760" dirty="0">
                  <a:solidFill>
                    <a:schemeClr val="bg1"/>
                  </a:solidFill>
                  <a:latin typeface="Cambria" pitchFamily="34" charset="0"/>
                  <a:ea typeface="Cambria" pitchFamily="34" charset="-122"/>
                  <a:cs typeface="Cambria" pitchFamily="34" charset="-120"/>
                </a:rPr>
                <a:t>Families disappear from parish life between Baptism and Confirmation prep — </a:t>
              </a:r>
              <a:r>
                <a:rPr lang="en-US" sz="760" i="1" dirty="0">
                  <a:solidFill>
                    <a:schemeClr val="bg1"/>
                  </a:solidFill>
                  <a:latin typeface="Cambria" pitchFamily="34" charset="0"/>
                  <a:ea typeface="Cambria" pitchFamily="34" charset="-122"/>
                  <a:cs typeface="Cambria" pitchFamily="34" charset="-120"/>
                </a:rPr>
                <a:t>re-emerging only when a program requirement demands it.</a:t>
              </a:r>
              <a:endParaRPr lang="en-US" sz="760" dirty="0">
                <a:solidFill>
                  <a:schemeClr val="bg1"/>
                </a:solidFill>
              </a:endParaRPr>
            </a:p>
          </p:txBody>
        </p:sp>
        <p:sp>
          <p:nvSpPr>
            <p:cNvPr id="33" name="Text 26"/>
            <p:cNvSpPr/>
            <p:nvPr/>
          </p:nvSpPr>
          <p:spPr>
            <a:xfrm>
              <a:off x="4622155" y="2054275"/>
              <a:ext cx="4092625" cy="721668"/>
            </a:xfrm>
            <a:prstGeom prst="roundRect">
              <a:avLst>
                <a:gd name="adj" fmla="val 7919"/>
              </a:avLst>
            </a:prstGeom>
            <a:solidFill>
              <a:srgbClr val="221C42"/>
            </a:solidFill>
            <a:ln/>
          </p:spPr>
          <p:txBody>
            <a:bodyPr wrap="square" rtlCol="0" anchor="t"/>
            <a:lstStyle/>
            <a:p>
              <a:pPr marL="0" indent="0">
                <a:buNone/>
              </a:pPr>
              <a:endParaRPr lang="en-US" dirty="0"/>
            </a:p>
          </p:txBody>
        </p:sp>
        <p:sp>
          <p:nvSpPr>
            <p:cNvPr id="34" name="Text 27"/>
            <p:cNvSpPr/>
            <p:nvPr/>
          </p:nvSpPr>
          <p:spPr>
            <a:xfrm>
              <a:off x="4622155" y="2054275"/>
              <a:ext cx="19050" cy="721668"/>
            </a:xfrm>
            <a:custGeom>
              <a:avLst/>
              <a:gdLst/>
              <a:ahLst/>
              <a:cxnLst/>
              <a:rect l="l" t="t" r="r" b="b"/>
              <a:pathLst>
                <a:path w="19050" h="721668">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707115"/>
                  </a:lnTo>
                  <a:lnTo>
                    <a:pt x="16669" y="704859"/>
                  </a:lnTo>
                  <a:lnTo>
                    <a:pt x="14288" y="702319"/>
                  </a:lnTo>
                  <a:lnTo>
                    <a:pt x="11906" y="699434"/>
                  </a:lnTo>
                  <a:lnTo>
                    <a:pt x="9525" y="696108"/>
                  </a:lnTo>
                  <a:lnTo>
                    <a:pt x="7144" y="692185"/>
                  </a:lnTo>
                  <a:lnTo>
                    <a:pt x="4763" y="687358"/>
                  </a:lnTo>
                  <a:lnTo>
                    <a:pt x="2381" y="680843"/>
                  </a:lnTo>
                  <a:lnTo>
                    <a:pt x="0" y="664518"/>
                  </a:lnTo>
                  <a:close/>
                </a:path>
              </a:pathLst>
            </a:custGeom>
            <a:solidFill>
              <a:srgbClr val="C9A227"/>
            </a:solidFill>
            <a:ln/>
          </p:spPr>
          <p:txBody>
            <a:bodyPr wrap="square" rtlCol="0" anchor="t"/>
            <a:lstStyle/>
            <a:p>
              <a:pPr marL="0" indent="0">
                <a:buNone/>
              </a:pPr>
              <a:endParaRPr lang="en-US" dirty="0"/>
            </a:p>
          </p:txBody>
        </p:sp>
        <p:sp>
          <p:nvSpPr>
            <p:cNvPr id="35" name="Text 28"/>
            <p:cNvSpPr/>
            <p:nvPr/>
          </p:nvSpPr>
          <p:spPr>
            <a:xfrm>
              <a:off x="4784675" y="2178100"/>
              <a:ext cx="314920" cy="314920"/>
            </a:xfrm>
            <a:prstGeom prst="roundRect">
              <a:avLst>
                <a:gd name="adj" fmla="val 18147"/>
              </a:avLst>
            </a:prstGeom>
            <a:solidFill>
              <a:srgbClr val="C9A227">
                <a:alpha val="15000"/>
              </a:srgbClr>
            </a:solidFill>
            <a:ln w="9525">
              <a:solidFill>
                <a:srgbClr val="C9A227">
                  <a:alpha val="35000"/>
                </a:srgbClr>
              </a:solidFill>
            </a:ln>
          </p:spPr>
          <p:txBody>
            <a:bodyPr wrap="square" rtlCol="0" anchor="t"/>
            <a:lstStyle/>
            <a:p>
              <a:pPr marL="0" indent="0">
                <a:buNone/>
              </a:pPr>
              <a:endParaRPr lang="en-US" dirty="0"/>
            </a:p>
          </p:txBody>
        </p:sp>
        <p:pic>
          <p:nvPicPr>
            <p:cNvPr id="36" name="Image 5"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75767" y="2269191"/>
              <a:ext cx="132588" cy="132588"/>
            </a:xfrm>
            <a:prstGeom prst="rect">
              <a:avLst/>
            </a:prstGeom>
          </p:spPr>
        </p:pic>
        <p:sp>
          <p:nvSpPr>
            <p:cNvPr id="37" name="Text 29"/>
            <p:cNvSpPr/>
            <p:nvPr/>
          </p:nvSpPr>
          <p:spPr>
            <a:xfrm>
              <a:off x="5243066" y="2126753"/>
              <a:ext cx="1611559" cy="164753"/>
            </a:xfrm>
            <a:prstGeom prst="roundRect">
              <a:avLst>
                <a:gd name="adj" fmla="val 13104"/>
              </a:avLst>
            </a:prstGeom>
            <a:solidFill>
              <a:srgbClr val="C9A227">
                <a:alpha val="15000"/>
              </a:srgbClr>
            </a:solidFill>
            <a:ln w="9525">
              <a:solidFill>
                <a:srgbClr val="C9A227">
                  <a:alpha val="35000"/>
                </a:srgbClr>
              </a:solidFill>
            </a:ln>
          </p:spPr>
          <p:txBody>
            <a:bodyPr wrap="none" lIns="57150" tIns="13970" rIns="57150" bIns="13970" rtlCol="0" anchor="t"/>
            <a:lstStyle/>
            <a:p>
              <a:pPr marL="0" indent="0" algn="l">
                <a:buNone/>
              </a:pPr>
              <a:r>
                <a:rPr lang="en-US" sz="620" b="1" kern="0" spc="74" dirty="0">
                  <a:solidFill>
                    <a:srgbClr val="C9A227"/>
                  </a:solidFill>
                  <a:latin typeface="Constantia" pitchFamily="34" charset="0"/>
                  <a:ea typeface="Constantia" pitchFamily="34" charset="-122"/>
                  <a:cs typeface="Constantia" pitchFamily="34" charset="-120"/>
                </a:rPr>
                <a:t>SACRAMENT AS TRANSACTION</a:t>
              </a:r>
              <a:endParaRPr lang="en-US" sz="620" dirty="0"/>
            </a:p>
          </p:txBody>
        </p:sp>
        <p:sp>
          <p:nvSpPr>
            <p:cNvPr id="38" name="Text 30"/>
            <p:cNvSpPr/>
            <p:nvPr/>
          </p:nvSpPr>
          <p:spPr>
            <a:xfrm>
              <a:off x="5243066" y="2330032"/>
              <a:ext cx="3385093" cy="294099"/>
            </a:xfrm>
            <a:prstGeom prst="rect">
              <a:avLst/>
            </a:prstGeom>
            <a:noFill/>
            <a:ln/>
          </p:spPr>
          <p:txBody>
            <a:bodyPr wrap="square" lIns="0" tIns="0" rIns="0" bIns="0" rtlCol="0" anchor="t"/>
            <a:lstStyle/>
            <a:p>
              <a:pPr>
                <a:lnSpc>
                  <a:spcPts val="1102"/>
                </a:lnSpc>
              </a:pPr>
              <a:r>
                <a:rPr lang="en-US" sz="800" dirty="0">
                  <a:solidFill>
                    <a:schemeClr val="bg1"/>
                  </a:solidFill>
                </a:rPr>
                <a:t>Our young people may learn about the Catholic faith without ever meeting the Lord who gives it life.  True formation invites them into encounter, because without encounter, catechesis cannot bear the fruit of missionary discipleship.</a:t>
              </a:r>
              <a:endParaRPr lang="en-US" sz="760" dirty="0">
                <a:solidFill>
                  <a:schemeClr val="bg1"/>
                </a:solidFill>
              </a:endParaRPr>
            </a:p>
          </p:txBody>
        </p:sp>
        <p:sp>
          <p:nvSpPr>
            <p:cNvPr id="39" name="Text 31"/>
            <p:cNvSpPr/>
            <p:nvPr/>
          </p:nvSpPr>
          <p:spPr>
            <a:xfrm>
              <a:off x="429220" y="2904083"/>
              <a:ext cx="8285559" cy="300038"/>
            </a:xfrm>
            <a:prstGeom prst="roundRect">
              <a:avLst>
                <a:gd name="adj" fmla="val 14391"/>
              </a:avLst>
            </a:prstGeom>
            <a:solidFill>
              <a:srgbClr val="C9A227">
                <a:alpha val="7000"/>
              </a:srgbClr>
            </a:solidFill>
            <a:ln w="9525">
              <a:solidFill>
                <a:srgbClr val="C9A227">
                  <a:alpha val="20000"/>
                </a:srgbClr>
              </a:solidFill>
            </a:ln>
          </p:spPr>
          <p:txBody>
            <a:bodyPr wrap="square" rtlCol="0" anchor="t"/>
            <a:lstStyle/>
            <a:p>
              <a:pPr marL="0" indent="0">
                <a:buNone/>
              </a:pPr>
              <a:endParaRPr lang="en-US" dirty="0"/>
            </a:p>
          </p:txBody>
        </p:sp>
        <p:sp>
          <p:nvSpPr>
            <p:cNvPr id="41" name="Text 32"/>
            <p:cNvSpPr/>
            <p:nvPr/>
          </p:nvSpPr>
          <p:spPr>
            <a:xfrm>
              <a:off x="778669" y="2984599"/>
              <a:ext cx="8030349" cy="139005"/>
            </a:xfrm>
            <a:prstGeom prst="rect">
              <a:avLst/>
            </a:prstGeom>
            <a:noFill/>
            <a:ln/>
          </p:spPr>
          <p:txBody>
            <a:bodyPr wrap="none" lIns="0" tIns="0" rIns="0" bIns="0" rtlCol="0" anchor="ctr"/>
            <a:lstStyle/>
            <a:p>
              <a:pPr marL="0" indent="0" algn="l">
                <a:lnSpc>
                  <a:spcPts val="1095"/>
                </a:lnSpc>
                <a:buNone/>
              </a:pPr>
              <a:r>
                <a:rPr lang="en-US" sz="730" b="1" kern="0" spc="15" dirty="0">
                  <a:solidFill>
                    <a:srgbClr val="C9A227"/>
                  </a:solidFill>
                  <a:latin typeface="Constantia" pitchFamily="34" charset="0"/>
                  <a:ea typeface="Constantia" pitchFamily="34" charset="-122"/>
                  <a:cs typeface="Constantia" pitchFamily="34" charset="-120"/>
                </a:rPr>
                <a:t>Our Response:</a:t>
              </a:r>
              <a:r>
                <a:rPr lang="en-US" sz="730" kern="0" spc="15" dirty="0">
                  <a:solidFill>
                    <a:srgbClr val="C9A227"/>
                  </a:solidFill>
                  <a:latin typeface="Constantia" pitchFamily="34" charset="0"/>
                  <a:ea typeface="Constantia" pitchFamily="34" charset="-122"/>
                  <a:cs typeface="Constantia" pitchFamily="34" charset="-120"/>
                </a:rPr>
                <a:t> </a:t>
              </a:r>
              <a:r>
                <a:rPr lang="en-US" sz="730" kern="0" spc="15" dirty="0">
                  <a:solidFill>
                    <a:srgbClr val="D4C8F0"/>
                  </a:solidFill>
                  <a:latin typeface="Constantia" pitchFamily="34" charset="0"/>
                  <a:ea typeface="Constantia" pitchFamily="34" charset="-122"/>
                  <a:cs typeface="Constantia" pitchFamily="34" charset="-120"/>
                </a:rPr>
                <a:t>The Diocese of Des Moines Confirmation Program is a direct pastoral counter to each of these patterns — rooting formation in family, encounter, and lifelong discipleship.</a:t>
              </a:r>
              <a:endParaRPr lang="en-US" sz="730"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0F0C1E"/>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227">
                  <a:alpha val="6000"/>
                </a:srgbClr>
              </a:gs>
              <a:gs pos="70000">
                <a:srgbClr val="000000">
                  <a:alpha val="0"/>
                </a:srgbClr>
              </a:gs>
            </a:gsLst>
            <a:path path="circle">
              <a:fillToRect l="80000" t="-10000" r="20000" b="11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10000">
                <a:srgbClr val="FFFFFF"/>
              </a:gs>
              <a:gs pos="0">
                <a:srgbClr val="6450C8">
                  <a:alpha val="12000"/>
                </a:srgbClr>
              </a:gs>
              <a:gs pos="65000">
                <a:srgbClr val="000000">
                  <a:alpha val="0"/>
                </a:srgbClr>
              </a:gs>
            </a:gsLst>
            <a:path path="circle">
              <a:fillToRect l="50000" t="50000" r="50000" b="50000"/>
            </a:path>
          </a:gradFill>
          <a:ln/>
        </p:spPr>
        <p:txBody>
          <a:bodyPr wrap="square" rtlCol="0" anchor="t"/>
          <a:lstStyle/>
          <a:p>
            <a:pPr marL="0" indent="0">
              <a:buNone/>
            </a:pPr>
            <a:endParaRPr lang="en-US" dirty="0"/>
          </a:p>
        </p:txBody>
      </p:sp>
      <p:pic>
        <p:nvPicPr>
          <p:cNvPr id="4" name="Image 0" descr="preencoded.png"/>
          <p:cNvPicPr>
            <a:picLocks noChangeAspect="1"/>
          </p:cNvPicPr>
          <p:nvPr/>
        </p:nvPicPr>
        <p:blipFill>
          <a:blip>
            <a:alphaModFix amt="4000"/>
            <a:extLst>
              <a:ext uri="{96DAC541-7B7A-43D3-8B79-37D633B846F1}">
                <asvg:svgBlip xmlns:asvg="http://schemas.microsoft.com/office/drawing/2016/SVG/main" r:embed="rId3"/>
              </a:ext>
            </a:extLst>
          </a:blip>
          <a:stretch>
            <a:fillRect/>
          </a:stretch>
        </p:blipFill>
        <p:spPr>
          <a:xfrm>
            <a:off x="7029450" y="1285875"/>
            <a:ext cx="1714500" cy="2571750"/>
          </a:xfrm>
          <a:prstGeom prst="rect">
            <a:avLst/>
          </a:prstGeom>
        </p:spPr>
      </p:pic>
      <p:sp>
        <p:nvSpPr>
          <p:cNvPr id="5" name="Text 2"/>
          <p:cNvSpPr/>
          <p:nvPr/>
        </p:nvSpPr>
        <p:spPr>
          <a:xfrm>
            <a:off x="438745" y="1330375"/>
            <a:ext cx="1956197" cy="21580"/>
          </a:xfrm>
          <a:custGeom>
            <a:avLst/>
            <a:gdLst/>
            <a:ahLst/>
            <a:cxnLst/>
            <a:rect l="l" t="t" r="r" b="b"/>
            <a:pathLst>
              <a:path w="1956197" h="21580">
                <a:moveTo>
                  <a:pt x="86360" y="0"/>
                </a:moveTo>
                <a:lnTo>
                  <a:pt x="1869837" y="0"/>
                </a:lnTo>
                <a:lnTo>
                  <a:pt x="1891253" y="2698"/>
                </a:lnTo>
                <a:lnTo>
                  <a:pt x="1899882" y="5395"/>
                </a:lnTo>
                <a:lnTo>
                  <a:pt x="1906337" y="8093"/>
                </a:lnTo>
                <a:lnTo>
                  <a:pt x="1911637" y="10790"/>
                </a:lnTo>
                <a:lnTo>
                  <a:pt x="1916180" y="13488"/>
                </a:lnTo>
                <a:lnTo>
                  <a:pt x="1920171" y="16185"/>
                </a:lnTo>
                <a:lnTo>
                  <a:pt x="1923733" y="18883"/>
                </a:lnTo>
                <a:lnTo>
                  <a:pt x="1926947"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227"/>
              </a:gs>
              <a:gs pos="100000">
                <a:srgbClr val="C9A227">
                  <a:alpha val="30000"/>
                </a:srgbClr>
              </a:gs>
            </a:gsLst>
            <a:lin ang="0" scaled="1"/>
          </a:gradFill>
          <a:ln/>
        </p:spPr>
        <p:txBody>
          <a:bodyPr wrap="none" rtlCol="0" anchor="t"/>
          <a:lstStyle/>
          <a:p>
            <a:pPr marL="0" indent="0">
              <a:buNone/>
            </a:pPr>
            <a:endParaRPr lang="en-US" dirty="0"/>
          </a:p>
        </p:txBody>
      </p:sp>
      <p:sp>
        <p:nvSpPr>
          <p:cNvPr id="6" name="Text 3"/>
          <p:cNvSpPr/>
          <p:nvPr/>
        </p:nvSpPr>
        <p:spPr>
          <a:xfrm>
            <a:off x="438745" y="1330375"/>
            <a:ext cx="1956197" cy="3150394"/>
          </a:xfrm>
          <a:prstGeom prst="roundRect">
            <a:avLst>
              <a:gd name="adj" fmla="val 4415"/>
            </a:avLst>
          </a:prstGeom>
          <a:gradFill rotWithShape="1">
            <a:gsLst>
              <a:gs pos="0">
                <a:srgbClr val="C9A227">
                  <a:alpha val="7000"/>
                </a:srgbClr>
              </a:gs>
              <a:gs pos="70000">
                <a:srgbClr val="000000">
                  <a:alpha val="0"/>
                </a:srgbClr>
              </a:gs>
            </a:gsLst>
            <a:path path="circle">
              <a:fillToRect l="50000" t="100000" r="50000"/>
            </a:path>
          </a:gradFill>
          <a:ln/>
        </p:spPr>
        <p:txBody>
          <a:bodyPr wrap="square" rtlCol="0" anchor="t"/>
          <a:lstStyle/>
          <a:p>
            <a:pPr marL="0" indent="0">
              <a:buNone/>
            </a:pPr>
            <a:endParaRPr lang="en-US" dirty="0"/>
          </a:p>
        </p:txBody>
      </p:sp>
      <p:sp>
        <p:nvSpPr>
          <p:cNvPr id="7" name="Text 4"/>
          <p:cNvSpPr/>
          <p:nvPr/>
        </p:nvSpPr>
        <p:spPr>
          <a:xfrm>
            <a:off x="2542133" y="1330375"/>
            <a:ext cx="1956349" cy="21580"/>
          </a:xfrm>
          <a:custGeom>
            <a:avLst/>
            <a:gdLst/>
            <a:ahLst/>
            <a:cxnLst/>
            <a:rect l="l" t="t" r="r" b="b"/>
            <a:pathLst>
              <a:path w="1956349" h="21580">
                <a:moveTo>
                  <a:pt x="86360" y="0"/>
                </a:moveTo>
                <a:lnTo>
                  <a:pt x="1869989" y="0"/>
                </a:lnTo>
                <a:lnTo>
                  <a:pt x="1891405" y="2698"/>
                </a:lnTo>
                <a:lnTo>
                  <a:pt x="1900035" y="5395"/>
                </a:lnTo>
                <a:lnTo>
                  <a:pt x="1906489" y="8093"/>
                </a:lnTo>
                <a:lnTo>
                  <a:pt x="1911789" y="10790"/>
                </a:lnTo>
                <a:lnTo>
                  <a:pt x="1916332" y="13488"/>
                </a:lnTo>
                <a:lnTo>
                  <a:pt x="1920323" y="16185"/>
                </a:lnTo>
                <a:lnTo>
                  <a:pt x="1923886" y="18883"/>
                </a:lnTo>
                <a:lnTo>
                  <a:pt x="1927100"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227"/>
              </a:gs>
              <a:gs pos="100000">
                <a:srgbClr val="C9A227">
                  <a:alpha val="30000"/>
                </a:srgbClr>
              </a:gs>
            </a:gsLst>
            <a:lin ang="0" scaled="1"/>
          </a:gradFill>
          <a:ln/>
        </p:spPr>
        <p:txBody>
          <a:bodyPr wrap="none" rtlCol="0" anchor="t"/>
          <a:lstStyle/>
          <a:p>
            <a:pPr marL="0" indent="0">
              <a:buNone/>
            </a:pPr>
            <a:endParaRPr lang="en-US" dirty="0"/>
          </a:p>
        </p:txBody>
      </p:sp>
      <p:sp>
        <p:nvSpPr>
          <p:cNvPr id="8" name="Text 5"/>
          <p:cNvSpPr/>
          <p:nvPr/>
        </p:nvSpPr>
        <p:spPr>
          <a:xfrm>
            <a:off x="2542133" y="1330375"/>
            <a:ext cx="1956349" cy="3150394"/>
          </a:xfrm>
          <a:prstGeom prst="roundRect">
            <a:avLst>
              <a:gd name="adj" fmla="val 4414"/>
            </a:avLst>
          </a:prstGeom>
          <a:gradFill rotWithShape="1">
            <a:gsLst>
              <a:gs pos="0">
                <a:srgbClr val="C9A227">
                  <a:alpha val="7000"/>
                </a:srgbClr>
              </a:gs>
              <a:gs pos="70000">
                <a:srgbClr val="000000">
                  <a:alpha val="0"/>
                </a:srgbClr>
              </a:gs>
            </a:gsLst>
            <a:path path="circle">
              <a:fillToRect l="50000" t="100000" r="50000"/>
            </a:path>
          </a:gradFill>
          <a:ln/>
        </p:spPr>
        <p:txBody>
          <a:bodyPr wrap="square" rtlCol="0" anchor="t"/>
          <a:lstStyle/>
          <a:p>
            <a:pPr marL="0" indent="0">
              <a:buNone/>
            </a:pPr>
            <a:endParaRPr lang="en-US" dirty="0"/>
          </a:p>
        </p:txBody>
      </p:sp>
      <p:sp>
        <p:nvSpPr>
          <p:cNvPr id="9" name="Text 6"/>
          <p:cNvSpPr/>
          <p:nvPr/>
        </p:nvSpPr>
        <p:spPr>
          <a:xfrm>
            <a:off x="4645670" y="1330375"/>
            <a:ext cx="1956197" cy="21580"/>
          </a:xfrm>
          <a:custGeom>
            <a:avLst/>
            <a:gdLst/>
            <a:ahLst/>
            <a:cxnLst/>
            <a:rect l="l" t="t" r="r" b="b"/>
            <a:pathLst>
              <a:path w="1956197" h="21580">
                <a:moveTo>
                  <a:pt x="86360" y="0"/>
                </a:moveTo>
                <a:lnTo>
                  <a:pt x="1869837" y="0"/>
                </a:lnTo>
                <a:lnTo>
                  <a:pt x="1891253" y="2698"/>
                </a:lnTo>
                <a:lnTo>
                  <a:pt x="1899882" y="5395"/>
                </a:lnTo>
                <a:lnTo>
                  <a:pt x="1906337" y="8093"/>
                </a:lnTo>
                <a:lnTo>
                  <a:pt x="1911637" y="10790"/>
                </a:lnTo>
                <a:lnTo>
                  <a:pt x="1916180" y="13488"/>
                </a:lnTo>
                <a:lnTo>
                  <a:pt x="1920171" y="16185"/>
                </a:lnTo>
                <a:lnTo>
                  <a:pt x="1923733" y="18883"/>
                </a:lnTo>
                <a:lnTo>
                  <a:pt x="1926947"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227"/>
              </a:gs>
              <a:gs pos="100000">
                <a:srgbClr val="C9A227">
                  <a:alpha val="30000"/>
                </a:srgbClr>
              </a:gs>
            </a:gsLst>
            <a:lin ang="0" scaled="1"/>
          </a:gradFill>
          <a:ln/>
        </p:spPr>
        <p:txBody>
          <a:bodyPr wrap="none" rtlCol="0" anchor="t"/>
          <a:lstStyle/>
          <a:p>
            <a:pPr marL="0" indent="0">
              <a:buNone/>
            </a:pPr>
            <a:endParaRPr lang="en-US" dirty="0"/>
          </a:p>
        </p:txBody>
      </p:sp>
      <p:sp>
        <p:nvSpPr>
          <p:cNvPr id="10" name="Text 7"/>
          <p:cNvSpPr/>
          <p:nvPr/>
        </p:nvSpPr>
        <p:spPr>
          <a:xfrm>
            <a:off x="4645670" y="1330375"/>
            <a:ext cx="1956197" cy="3150394"/>
          </a:xfrm>
          <a:prstGeom prst="roundRect">
            <a:avLst>
              <a:gd name="adj" fmla="val 4415"/>
            </a:avLst>
          </a:prstGeom>
          <a:gradFill rotWithShape="1">
            <a:gsLst>
              <a:gs pos="0">
                <a:srgbClr val="C9A227">
                  <a:alpha val="7000"/>
                </a:srgbClr>
              </a:gs>
              <a:gs pos="70000">
                <a:srgbClr val="000000">
                  <a:alpha val="0"/>
                </a:srgbClr>
              </a:gs>
            </a:gsLst>
            <a:path path="circle">
              <a:fillToRect l="50000" t="100000" r="50000"/>
            </a:path>
          </a:gradFill>
          <a:ln/>
        </p:spPr>
        <p:txBody>
          <a:bodyPr wrap="square" rtlCol="0" anchor="t"/>
          <a:lstStyle/>
          <a:p>
            <a:pPr marL="0" indent="0">
              <a:buNone/>
            </a:pPr>
            <a:endParaRPr lang="en-US" dirty="0"/>
          </a:p>
        </p:txBody>
      </p:sp>
      <p:sp>
        <p:nvSpPr>
          <p:cNvPr id="11" name="Text 8"/>
          <p:cNvSpPr/>
          <p:nvPr/>
        </p:nvSpPr>
        <p:spPr>
          <a:xfrm>
            <a:off x="6749058" y="1330375"/>
            <a:ext cx="1956197" cy="21580"/>
          </a:xfrm>
          <a:custGeom>
            <a:avLst/>
            <a:gdLst/>
            <a:ahLst/>
            <a:cxnLst/>
            <a:rect l="l" t="t" r="r" b="b"/>
            <a:pathLst>
              <a:path w="1956197" h="21580">
                <a:moveTo>
                  <a:pt x="86360" y="0"/>
                </a:moveTo>
                <a:lnTo>
                  <a:pt x="1869837" y="0"/>
                </a:lnTo>
                <a:lnTo>
                  <a:pt x="1891253" y="2698"/>
                </a:lnTo>
                <a:lnTo>
                  <a:pt x="1899882" y="5395"/>
                </a:lnTo>
                <a:lnTo>
                  <a:pt x="1906337" y="8093"/>
                </a:lnTo>
                <a:lnTo>
                  <a:pt x="1911637" y="10790"/>
                </a:lnTo>
                <a:lnTo>
                  <a:pt x="1916180" y="13488"/>
                </a:lnTo>
                <a:lnTo>
                  <a:pt x="1920171" y="16185"/>
                </a:lnTo>
                <a:lnTo>
                  <a:pt x="1923733" y="18883"/>
                </a:lnTo>
                <a:lnTo>
                  <a:pt x="1926947"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227"/>
              </a:gs>
              <a:gs pos="100000">
                <a:srgbClr val="C9A227">
                  <a:alpha val="30000"/>
                </a:srgbClr>
              </a:gs>
            </a:gsLst>
            <a:lin ang="0" scaled="1"/>
          </a:gradFill>
          <a:ln/>
        </p:spPr>
        <p:txBody>
          <a:bodyPr wrap="none" rtlCol="0" anchor="t"/>
          <a:lstStyle/>
          <a:p>
            <a:pPr marL="0" indent="0">
              <a:buNone/>
            </a:pPr>
            <a:endParaRPr lang="en-US" dirty="0"/>
          </a:p>
        </p:txBody>
      </p:sp>
      <p:sp>
        <p:nvSpPr>
          <p:cNvPr id="12" name="Text 9"/>
          <p:cNvSpPr/>
          <p:nvPr/>
        </p:nvSpPr>
        <p:spPr>
          <a:xfrm>
            <a:off x="6749058" y="1330375"/>
            <a:ext cx="1956197" cy="3150394"/>
          </a:xfrm>
          <a:prstGeom prst="roundRect">
            <a:avLst>
              <a:gd name="adj" fmla="val 4415"/>
            </a:avLst>
          </a:prstGeom>
          <a:gradFill rotWithShape="1">
            <a:gsLst>
              <a:gs pos="0">
                <a:srgbClr val="C9A227">
                  <a:alpha val="7000"/>
                </a:srgbClr>
              </a:gs>
              <a:gs pos="70000">
                <a:srgbClr val="000000">
                  <a:alpha val="0"/>
                </a:srgbClr>
              </a:gs>
            </a:gsLst>
            <a:path path="circle">
              <a:fillToRect l="50000" t="100000" r="50000"/>
            </a:path>
          </a:gradFill>
          <a:ln/>
        </p:spPr>
        <p:txBody>
          <a:bodyPr wrap="square" rtlCol="0" anchor="t"/>
          <a:lstStyle/>
          <a:p>
            <a:pPr marL="0" indent="0">
              <a:buNone/>
            </a:pPr>
            <a:endParaRPr lang="en-US" dirty="0"/>
          </a:p>
        </p:txBody>
      </p:sp>
      <p:sp>
        <p:nvSpPr>
          <p:cNvPr id="13" name="Text 10"/>
          <p:cNvSpPr/>
          <p:nvPr/>
        </p:nvSpPr>
        <p:spPr>
          <a:xfrm>
            <a:off x="429220" y="407491"/>
            <a:ext cx="372070" cy="21580"/>
          </a:xfrm>
          <a:prstGeom prst="roundRect">
            <a:avLst>
              <a:gd name="adj" fmla="val 64736"/>
            </a:avLst>
          </a:prstGeom>
          <a:solidFill>
            <a:srgbClr val="C9A227"/>
          </a:solidFill>
          <a:ln/>
        </p:spPr>
        <p:txBody>
          <a:bodyPr wrap="none" rtlCol="0" anchor="t"/>
          <a:lstStyle/>
          <a:p>
            <a:pPr marL="0" indent="0">
              <a:buNone/>
            </a:pPr>
            <a:endParaRPr lang="en-US" dirty="0"/>
          </a:p>
        </p:txBody>
      </p:sp>
      <p:sp>
        <p:nvSpPr>
          <p:cNvPr id="14" name="Text 11"/>
          <p:cNvSpPr/>
          <p:nvPr/>
        </p:nvSpPr>
        <p:spPr>
          <a:xfrm>
            <a:off x="915591" y="314920"/>
            <a:ext cx="1345597" cy="206871"/>
          </a:xfrm>
          <a:prstGeom prst="roundRect">
            <a:avLst>
              <a:gd name="adj" fmla="val 341948"/>
            </a:avLst>
          </a:prstGeom>
          <a:solidFill>
            <a:srgbClr val="C9A227">
              <a:alpha val="10000"/>
            </a:srgbClr>
          </a:solidFill>
          <a:ln w="9525">
            <a:solidFill>
              <a:srgbClr val="C9A227">
                <a:alpha val="25000"/>
              </a:srgbClr>
            </a:solidFill>
          </a:ln>
        </p:spPr>
        <p:txBody>
          <a:bodyPr wrap="none" lIns="222220" tIns="29210" rIns="100330" bIns="29210" rtlCol="0" anchor="ctr"/>
          <a:lstStyle/>
          <a:p>
            <a:pPr marL="0" indent="0" algn="l">
              <a:buNone/>
            </a:pPr>
            <a:r>
              <a:rPr lang="en-US" sz="680" kern="0" spc="54" dirty="0">
                <a:solidFill>
                  <a:srgbClr val="C9A227"/>
                </a:solidFill>
                <a:latin typeface="Cambria" pitchFamily="34" charset="0"/>
                <a:ea typeface="Cambria" pitchFamily="34" charset="-122"/>
                <a:cs typeface="Cambria" pitchFamily="34" charset="-120"/>
              </a:rPr>
              <a:t>Theological Foundation</a:t>
            </a:r>
            <a:endParaRPr lang="en-US" sz="680" dirty="0"/>
          </a:p>
        </p:txBody>
      </p:sp>
      <p:pic>
        <p:nvPicPr>
          <p:cNvPr id="1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1502" y="351987"/>
            <a:ext cx="132588" cy="132588"/>
          </a:xfrm>
          <a:prstGeom prst="rect">
            <a:avLst/>
          </a:prstGeom>
        </p:spPr>
      </p:pic>
      <p:sp>
        <p:nvSpPr>
          <p:cNvPr id="16" name="Text 12"/>
          <p:cNvSpPr/>
          <p:nvPr/>
        </p:nvSpPr>
        <p:spPr>
          <a:xfrm>
            <a:off x="429220" y="592782"/>
            <a:ext cx="4229258" cy="298847"/>
          </a:xfrm>
          <a:prstGeom prst="rect">
            <a:avLst/>
          </a:prstGeom>
          <a:noFill/>
          <a:ln/>
        </p:spPr>
        <p:txBody>
          <a:bodyPr wrap="none" lIns="0" tIns="0" rIns="0" bIns="0" rtlCol="0" anchor="t"/>
          <a:lstStyle/>
          <a:p>
            <a:pPr marL="0" indent="0" algn="l">
              <a:lnSpc>
                <a:spcPts val="2354"/>
              </a:lnSpc>
              <a:buNone/>
            </a:pPr>
            <a:r>
              <a:rPr lang="en-US" sz="2140" kern="0" spc="-21" dirty="0">
                <a:solidFill>
                  <a:srgbClr val="F2EEFA"/>
                </a:solidFill>
                <a:latin typeface="Constantia" pitchFamily="34" charset="0"/>
                <a:ea typeface="Constantia" pitchFamily="34" charset="-122"/>
                <a:cs typeface="Constantia" pitchFamily="34" charset="-120"/>
              </a:rPr>
              <a:t>What the Church </a:t>
            </a:r>
            <a:r>
              <a:rPr lang="en-US" sz="2140" b="1" kern="0" spc="-21" dirty="0">
                <a:solidFill>
                  <a:srgbClr val="C9A227"/>
                </a:solidFill>
                <a:latin typeface="Constantia" pitchFamily="34" charset="0"/>
                <a:ea typeface="Constantia" pitchFamily="34" charset="-122"/>
                <a:cs typeface="Constantia" pitchFamily="34" charset="-120"/>
              </a:rPr>
              <a:t>Actually Teaches</a:t>
            </a:r>
            <a:endParaRPr lang="en-US" sz="2140" dirty="0"/>
          </a:p>
        </p:txBody>
      </p:sp>
      <p:sp>
        <p:nvSpPr>
          <p:cNvPr id="17" name="Text 13"/>
          <p:cNvSpPr/>
          <p:nvPr/>
        </p:nvSpPr>
        <p:spPr>
          <a:xfrm>
            <a:off x="429220" y="948779"/>
            <a:ext cx="4347835" cy="171450"/>
          </a:xfrm>
          <a:prstGeom prst="rect">
            <a:avLst/>
          </a:prstGeom>
          <a:noFill/>
          <a:ln/>
        </p:spPr>
        <p:txBody>
          <a:bodyPr wrap="none" lIns="0" tIns="0" rIns="0" bIns="0" rtlCol="0" anchor="t"/>
          <a:lstStyle/>
          <a:p>
            <a:pPr marL="0" indent="0" algn="l">
              <a:lnSpc>
                <a:spcPts val="1350"/>
              </a:lnSpc>
              <a:spcBef>
                <a:spcPts val="450"/>
              </a:spcBef>
              <a:buNone/>
            </a:pPr>
            <a:r>
              <a:rPr lang="en-US" sz="900" i="1" dirty="0">
                <a:solidFill>
                  <a:srgbClr val="9B8FC2"/>
                </a:solidFill>
                <a:latin typeface="Cambria" pitchFamily="34" charset="0"/>
                <a:ea typeface="Cambria" pitchFamily="34" charset="-122"/>
                <a:cs typeface="Cambria" pitchFamily="34" charset="-120"/>
              </a:rPr>
              <a:t>This program is built on the Catechism, not on trends.</a:t>
            </a:r>
            <a:endParaRPr lang="en-US" sz="900" dirty="0"/>
          </a:p>
        </p:txBody>
      </p:sp>
      <p:sp>
        <p:nvSpPr>
          <p:cNvPr id="18" name="Text 14"/>
          <p:cNvSpPr/>
          <p:nvPr/>
        </p:nvSpPr>
        <p:spPr>
          <a:xfrm>
            <a:off x="7151638" y="857399"/>
            <a:ext cx="1563142" cy="262830"/>
          </a:xfrm>
          <a:prstGeom prst="roundRect">
            <a:avLst>
              <a:gd name="adj" fmla="val 21744"/>
            </a:avLst>
          </a:prstGeom>
          <a:solidFill>
            <a:srgbClr val="1E1840">
              <a:alpha val="90000"/>
            </a:srgbClr>
          </a:solidFill>
          <a:ln w="9525">
            <a:solidFill>
              <a:srgbClr val="C9A227">
                <a:alpha val="20000"/>
              </a:srgbClr>
            </a:solidFill>
          </a:ln>
        </p:spPr>
        <p:txBody>
          <a:bodyPr wrap="none" rtlCol="0" anchor="t"/>
          <a:lstStyle/>
          <a:p>
            <a:pPr marL="0" indent="0">
              <a:buNone/>
            </a:pPr>
            <a:endParaRPr lang="en-US" dirty="0"/>
          </a:p>
        </p:txBody>
      </p:sp>
      <p:pic>
        <p:nvPicPr>
          <p:cNvPr id="1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52031" y="922520"/>
            <a:ext cx="132588" cy="132588"/>
          </a:xfrm>
          <a:prstGeom prst="rect">
            <a:avLst/>
          </a:prstGeom>
        </p:spPr>
      </p:pic>
      <p:sp>
        <p:nvSpPr>
          <p:cNvPr id="20" name="Text 15"/>
          <p:cNvSpPr/>
          <p:nvPr/>
        </p:nvSpPr>
        <p:spPr>
          <a:xfrm>
            <a:off x="7418338" y="924074"/>
            <a:ext cx="1289878" cy="129480"/>
          </a:xfrm>
          <a:prstGeom prst="rect">
            <a:avLst/>
          </a:prstGeom>
          <a:noFill/>
          <a:ln/>
        </p:spPr>
        <p:txBody>
          <a:bodyPr wrap="none" lIns="0" tIns="0" rIns="0" bIns="0" rtlCol="0" anchor="ctr"/>
          <a:lstStyle/>
          <a:p>
            <a:pPr marL="0" indent="0" algn="l">
              <a:lnSpc>
                <a:spcPts val="1020"/>
              </a:lnSpc>
              <a:buNone/>
            </a:pPr>
            <a:r>
              <a:rPr lang="en-US" sz="680" dirty="0">
                <a:solidFill>
                  <a:srgbClr val="9B8FC2"/>
                </a:solidFill>
                <a:latin typeface="Cambria" pitchFamily="34" charset="0"/>
                <a:ea typeface="Cambria" pitchFamily="34" charset="-122"/>
                <a:cs typeface="Cambria" pitchFamily="34" charset="-120"/>
              </a:rPr>
              <a:t>Catechism of the Catholic Church</a:t>
            </a:r>
            <a:endParaRPr lang="en-US" sz="680" dirty="0"/>
          </a:p>
        </p:txBody>
      </p:sp>
      <p:sp>
        <p:nvSpPr>
          <p:cNvPr id="21" name="Text 16"/>
          <p:cNvSpPr/>
          <p:nvPr/>
        </p:nvSpPr>
        <p:spPr>
          <a:xfrm>
            <a:off x="429220" y="1320850"/>
            <a:ext cx="1975247" cy="3169444"/>
          </a:xfrm>
          <a:prstGeom prst="roundRect">
            <a:avLst>
              <a:gd name="adj" fmla="val 4372"/>
            </a:avLst>
          </a:prstGeom>
          <a:solidFill>
            <a:srgbClr val="1E1840"/>
          </a:solidFill>
          <a:ln w="9525">
            <a:solidFill>
              <a:srgbClr val="C9A227">
                <a:alpha val="45000"/>
              </a:srgbClr>
            </a:solidFill>
          </a:ln>
        </p:spPr>
        <p:txBody>
          <a:bodyPr wrap="square" rtlCol="0" anchor="t"/>
          <a:lstStyle/>
          <a:p>
            <a:pPr marL="0" indent="0">
              <a:buNone/>
            </a:pPr>
            <a:endParaRPr lang="en-US" dirty="0"/>
          </a:p>
        </p:txBody>
      </p:sp>
      <p:sp>
        <p:nvSpPr>
          <p:cNvPr id="22" name="Text 17"/>
          <p:cNvSpPr/>
          <p:nvPr/>
        </p:nvSpPr>
        <p:spPr>
          <a:xfrm>
            <a:off x="610195" y="1530995"/>
            <a:ext cx="372070" cy="372070"/>
          </a:xfrm>
          <a:prstGeom prst="roundRect">
            <a:avLst>
              <a:gd name="adj" fmla="val 19115"/>
            </a:avLst>
          </a:prstGeom>
          <a:solidFill>
            <a:srgbClr val="C9A227">
              <a:alpha val="15000"/>
            </a:srgbClr>
          </a:solidFill>
          <a:ln w="9525">
            <a:solidFill>
              <a:srgbClr val="C9A227">
                <a:alpha val="30000"/>
              </a:srgbClr>
            </a:solidFill>
          </a:ln>
        </p:spPr>
        <p:txBody>
          <a:bodyPr wrap="square" rtlCol="0" anchor="t"/>
          <a:lstStyle/>
          <a:p>
            <a:pPr marL="0" indent="0">
              <a:buNone/>
            </a:pPr>
            <a:endParaRPr lang="en-US" dirty="0"/>
          </a:p>
        </p:txBody>
      </p:sp>
      <p:pic>
        <p:nvPicPr>
          <p:cNvPr id="2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714" y="1636514"/>
            <a:ext cx="160883" cy="160883"/>
          </a:xfrm>
          <a:prstGeom prst="rect">
            <a:avLst/>
          </a:prstGeom>
        </p:spPr>
      </p:pic>
      <p:sp>
        <p:nvSpPr>
          <p:cNvPr id="24" name="Text 18"/>
          <p:cNvSpPr/>
          <p:nvPr/>
        </p:nvSpPr>
        <p:spPr>
          <a:xfrm>
            <a:off x="610195" y="1989386"/>
            <a:ext cx="1774627" cy="106710"/>
          </a:xfrm>
          <a:prstGeom prst="rect">
            <a:avLst/>
          </a:prstGeom>
          <a:noFill/>
          <a:ln/>
        </p:spPr>
        <p:txBody>
          <a:bodyPr wrap="none" lIns="0" tIns="0" rIns="0" bIns="0" rtlCol="0" anchor="t"/>
          <a:lstStyle/>
          <a:p>
            <a:pPr marL="0" indent="0" algn="l">
              <a:lnSpc>
                <a:spcPts val="840"/>
              </a:lnSpc>
              <a:buNone/>
            </a:pPr>
            <a:r>
              <a:rPr lang="en-US" sz="560" b="1" kern="0" spc="78" dirty="0">
                <a:solidFill>
                  <a:srgbClr val="C9A227"/>
                </a:solidFill>
                <a:latin typeface="Cambria" pitchFamily="34" charset="0"/>
                <a:ea typeface="Cambria" pitchFamily="34" charset="-122"/>
                <a:cs typeface="Cambria" pitchFamily="34" charset="-120"/>
              </a:rPr>
              <a:t>CCC 1285 · UNITY OF INITIATION</a:t>
            </a:r>
            <a:endParaRPr lang="en-US" sz="560" dirty="0"/>
          </a:p>
        </p:txBody>
      </p:sp>
      <p:sp>
        <p:nvSpPr>
          <p:cNvPr id="25" name="Text 19"/>
          <p:cNvSpPr/>
          <p:nvPr/>
        </p:nvSpPr>
        <p:spPr>
          <a:xfrm>
            <a:off x="610195" y="2109936"/>
            <a:ext cx="1774627" cy="146149"/>
          </a:xfrm>
          <a:prstGeom prst="rect">
            <a:avLst/>
          </a:prstGeom>
          <a:noFill/>
          <a:ln/>
        </p:spPr>
        <p:txBody>
          <a:bodyPr wrap="none" lIns="0" tIns="0" rIns="0" bIns="0" rtlCol="0" anchor="t"/>
          <a:lstStyle/>
          <a:p>
            <a:pPr marL="0" indent="0" algn="l">
              <a:lnSpc>
                <a:spcPts val="1152"/>
              </a:lnSpc>
              <a:buNone/>
            </a:pPr>
            <a:r>
              <a:rPr lang="en-US" sz="960" b="1" dirty="0">
                <a:solidFill>
                  <a:srgbClr val="F2EEFA"/>
                </a:solidFill>
                <a:latin typeface="Constantia" pitchFamily="34" charset="0"/>
                <a:ea typeface="Constantia" pitchFamily="34" charset="-122"/>
                <a:cs typeface="Constantia" pitchFamily="34" charset="-120"/>
              </a:rPr>
              <a:t>Unity of Initiation</a:t>
            </a:r>
            <a:endParaRPr lang="en-US" sz="960" dirty="0"/>
          </a:p>
        </p:txBody>
      </p:sp>
      <p:sp>
        <p:nvSpPr>
          <p:cNvPr id="26" name="Text 20"/>
          <p:cNvSpPr/>
          <p:nvPr/>
        </p:nvSpPr>
        <p:spPr>
          <a:xfrm>
            <a:off x="610195" y="2342406"/>
            <a:ext cx="1645563" cy="811039"/>
          </a:xfrm>
          <a:prstGeom prst="rect">
            <a:avLst/>
          </a:prstGeom>
          <a:noFill/>
          <a:ln/>
        </p:spPr>
        <p:txBody>
          <a:bodyPr wrap="square" lIns="0" tIns="0" rIns="0" bIns="0" rtlCol="0" anchor="t"/>
          <a:lstStyle/>
          <a:p>
            <a:pPr marL="0" indent="0" algn="l">
              <a:lnSpc>
                <a:spcPts val="1216"/>
              </a:lnSpc>
              <a:buNone/>
            </a:pPr>
            <a:r>
              <a:rPr lang="en-US" sz="760" dirty="0">
                <a:solidFill>
                  <a:schemeClr val="bg1"/>
                </a:solidFill>
                <a:latin typeface="Cambria" pitchFamily="34" charset="0"/>
                <a:ea typeface="Cambria" pitchFamily="34" charset="-122"/>
                <a:cs typeface="Cambria" pitchFamily="34" charset="-120"/>
              </a:rPr>
              <a:t>Baptism, Eucharist, and Confirmation are one unified sacramental reality. They must not be separated in the catechetical imagination — each presupposes and completes the others.</a:t>
            </a:r>
            <a:endParaRPr lang="en-US" sz="760" dirty="0">
              <a:solidFill>
                <a:schemeClr val="bg1"/>
              </a:solidFill>
            </a:endParaRPr>
          </a:p>
        </p:txBody>
      </p:sp>
      <p:sp>
        <p:nvSpPr>
          <p:cNvPr id="27" name="Text 21"/>
          <p:cNvSpPr/>
          <p:nvPr/>
        </p:nvSpPr>
        <p:spPr>
          <a:xfrm>
            <a:off x="610195" y="4097387"/>
            <a:ext cx="1613297" cy="7590"/>
          </a:xfrm>
          <a:prstGeom prst="rect">
            <a:avLst/>
          </a:prstGeom>
          <a:solidFill>
            <a:srgbClr val="C9A227">
              <a:alpha val="15000"/>
            </a:srgbClr>
          </a:solidFill>
          <a:ln/>
        </p:spPr>
        <p:txBody>
          <a:bodyPr wrap="none" rtlCol="0" anchor="t"/>
          <a:lstStyle/>
          <a:p>
            <a:pPr marL="0" indent="0">
              <a:buNone/>
            </a:pPr>
            <a:endParaRPr lang="en-US" dirty="0"/>
          </a:p>
        </p:txBody>
      </p:sp>
      <p:sp>
        <p:nvSpPr>
          <p:cNvPr id="28" name="Text 22"/>
          <p:cNvSpPr/>
          <p:nvPr/>
        </p:nvSpPr>
        <p:spPr>
          <a:xfrm>
            <a:off x="610195" y="4191298"/>
            <a:ext cx="1774627" cy="118021"/>
          </a:xfrm>
          <a:prstGeom prst="rect">
            <a:avLst/>
          </a:prstGeom>
          <a:noFill/>
          <a:ln/>
        </p:spPr>
        <p:txBody>
          <a:bodyPr wrap="none" lIns="0" tIns="0" rIns="0" bIns="0" rtlCol="0" anchor="t"/>
          <a:lstStyle/>
          <a:p>
            <a:pPr marL="0" indent="0" algn="l">
              <a:lnSpc>
                <a:spcPts val="930"/>
              </a:lnSpc>
              <a:buNone/>
            </a:pPr>
            <a:r>
              <a:rPr lang="en-US" sz="620" kern="0" spc="37" dirty="0">
                <a:solidFill>
                  <a:srgbClr val="C9A227">
                    <a:alpha val="60000"/>
                  </a:srgbClr>
                </a:solidFill>
                <a:latin typeface="Cambria" pitchFamily="34" charset="0"/>
                <a:ea typeface="Cambria" pitchFamily="34" charset="-122"/>
                <a:cs typeface="Cambria" pitchFamily="34" charset="-120"/>
              </a:rPr>
              <a:t>SACRAMENTS OF INITIATION</a:t>
            </a:r>
            <a:endParaRPr lang="en-US" sz="620" dirty="0"/>
          </a:p>
        </p:txBody>
      </p:sp>
      <p:sp>
        <p:nvSpPr>
          <p:cNvPr id="29" name="Text 23"/>
          <p:cNvSpPr/>
          <p:nvPr/>
        </p:nvSpPr>
        <p:spPr>
          <a:xfrm>
            <a:off x="2532608" y="1320850"/>
            <a:ext cx="1975396" cy="3169444"/>
          </a:xfrm>
          <a:prstGeom prst="roundRect">
            <a:avLst>
              <a:gd name="adj" fmla="val 4372"/>
            </a:avLst>
          </a:prstGeom>
          <a:solidFill>
            <a:srgbClr val="1E1840"/>
          </a:solidFill>
          <a:ln w="9525">
            <a:solidFill>
              <a:srgbClr val="C9A227">
                <a:alpha val="45000"/>
              </a:srgbClr>
            </a:solidFill>
          </a:ln>
        </p:spPr>
        <p:txBody>
          <a:bodyPr wrap="square" rtlCol="0" anchor="t"/>
          <a:lstStyle/>
          <a:p>
            <a:pPr marL="0" indent="0">
              <a:buNone/>
            </a:pPr>
            <a:endParaRPr lang="en-US" dirty="0"/>
          </a:p>
        </p:txBody>
      </p:sp>
      <p:sp>
        <p:nvSpPr>
          <p:cNvPr id="30" name="Text 24"/>
          <p:cNvSpPr/>
          <p:nvPr/>
        </p:nvSpPr>
        <p:spPr>
          <a:xfrm>
            <a:off x="2713583" y="1530995"/>
            <a:ext cx="372070" cy="372070"/>
          </a:xfrm>
          <a:prstGeom prst="roundRect">
            <a:avLst>
              <a:gd name="adj" fmla="val 19115"/>
            </a:avLst>
          </a:prstGeom>
          <a:solidFill>
            <a:srgbClr val="C9A227">
              <a:alpha val="15000"/>
            </a:srgbClr>
          </a:solidFill>
          <a:ln w="9525">
            <a:solidFill>
              <a:srgbClr val="C9A227">
                <a:alpha val="30000"/>
              </a:srgbClr>
            </a:solidFill>
          </a:ln>
        </p:spPr>
        <p:txBody>
          <a:bodyPr wrap="square" rtlCol="0" anchor="t"/>
          <a:lstStyle/>
          <a:p>
            <a:pPr marL="0" indent="0">
              <a:buNone/>
            </a:pPr>
            <a:endParaRPr lang="en-US" dirty="0"/>
          </a:p>
        </p:txBody>
      </p:sp>
      <p:pic>
        <p:nvPicPr>
          <p:cNvPr id="31"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824311" y="1641723"/>
            <a:ext cx="150465" cy="150465"/>
          </a:xfrm>
          <a:prstGeom prst="rect">
            <a:avLst/>
          </a:prstGeom>
        </p:spPr>
      </p:pic>
      <p:sp>
        <p:nvSpPr>
          <p:cNvPr id="32" name="Text 25"/>
          <p:cNvSpPr/>
          <p:nvPr/>
        </p:nvSpPr>
        <p:spPr>
          <a:xfrm>
            <a:off x="2713583" y="1989386"/>
            <a:ext cx="1774790" cy="106710"/>
          </a:xfrm>
          <a:prstGeom prst="rect">
            <a:avLst/>
          </a:prstGeom>
          <a:noFill/>
          <a:ln/>
        </p:spPr>
        <p:txBody>
          <a:bodyPr wrap="none" lIns="0" tIns="0" rIns="0" bIns="0" rtlCol="0" anchor="t"/>
          <a:lstStyle/>
          <a:p>
            <a:pPr marL="0" indent="0" algn="l">
              <a:lnSpc>
                <a:spcPts val="840"/>
              </a:lnSpc>
              <a:buNone/>
            </a:pPr>
            <a:r>
              <a:rPr lang="en-US" sz="560" b="1" kern="0" spc="78" dirty="0">
                <a:solidFill>
                  <a:srgbClr val="C9A227"/>
                </a:solidFill>
                <a:latin typeface="Cambria" pitchFamily="34" charset="0"/>
                <a:ea typeface="Cambria" pitchFamily="34" charset="-122"/>
                <a:cs typeface="Cambria" pitchFamily="34" charset="-120"/>
              </a:rPr>
              <a:t>BAPTISMAL IDENTITY</a:t>
            </a:r>
            <a:endParaRPr lang="en-US" sz="560" dirty="0"/>
          </a:p>
        </p:txBody>
      </p:sp>
      <p:sp>
        <p:nvSpPr>
          <p:cNvPr id="33" name="Text 26"/>
          <p:cNvSpPr/>
          <p:nvPr/>
        </p:nvSpPr>
        <p:spPr>
          <a:xfrm>
            <a:off x="2713583" y="2109936"/>
            <a:ext cx="1774790" cy="146149"/>
          </a:xfrm>
          <a:prstGeom prst="rect">
            <a:avLst/>
          </a:prstGeom>
          <a:noFill/>
          <a:ln/>
        </p:spPr>
        <p:txBody>
          <a:bodyPr wrap="none" lIns="0" tIns="0" rIns="0" bIns="0" rtlCol="0" anchor="t"/>
          <a:lstStyle/>
          <a:p>
            <a:pPr marL="0" indent="0" algn="l">
              <a:lnSpc>
                <a:spcPts val="1152"/>
              </a:lnSpc>
              <a:buNone/>
            </a:pPr>
            <a:r>
              <a:rPr lang="en-US" sz="960" b="1" dirty="0">
                <a:solidFill>
                  <a:srgbClr val="F2EEFA"/>
                </a:solidFill>
                <a:latin typeface="Constantia" pitchFamily="34" charset="0"/>
                <a:ea typeface="Constantia" pitchFamily="34" charset="-122"/>
                <a:cs typeface="Constantia" pitchFamily="34" charset="-120"/>
              </a:rPr>
              <a:t>Baptismal Identity</a:t>
            </a:r>
            <a:endParaRPr lang="en-US" sz="960" dirty="0"/>
          </a:p>
        </p:txBody>
      </p:sp>
      <p:sp>
        <p:nvSpPr>
          <p:cNvPr id="34" name="Text 27"/>
          <p:cNvSpPr/>
          <p:nvPr/>
        </p:nvSpPr>
        <p:spPr>
          <a:xfrm>
            <a:off x="2713583" y="2342406"/>
            <a:ext cx="1645715" cy="811039"/>
          </a:xfrm>
          <a:prstGeom prst="rect">
            <a:avLst/>
          </a:prstGeom>
          <a:noFill/>
          <a:ln/>
        </p:spPr>
        <p:txBody>
          <a:bodyPr wrap="square" lIns="0" tIns="0" rIns="0" bIns="0" rtlCol="0" anchor="t"/>
          <a:lstStyle/>
          <a:p>
            <a:pPr marL="0" indent="0" algn="l">
              <a:lnSpc>
                <a:spcPts val="1216"/>
              </a:lnSpc>
              <a:buNone/>
            </a:pPr>
            <a:r>
              <a:rPr lang="en-US" sz="760" dirty="0">
                <a:solidFill>
                  <a:schemeClr val="bg1"/>
                </a:solidFill>
                <a:latin typeface="Cambria" pitchFamily="34" charset="0"/>
                <a:ea typeface="Cambria" pitchFamily="34" charset="-122"/>
                <a:cs typeface="Cambria" pitchFamily="34" charset="-120"/>
              </a:rPr>
              <a:t>Every confirmandi is already a baptized child of God. Confirmation does not begin the journey — it completes and seals what was begun at the font. We build on what is already given.</a:t>
            </a:r>
            <a:endParaRPr lang="en-US" sz="760" dirty="0">
              <a:solidFill>
                <a:schemeClr val="bg1"/>
              </a:solidFill>
            </a:endParaRPr>
          </a:p>
        </p:txBody>
      </p:sp>
      <p:sp>
        <p:nvSpPr>
          <p:cNvPr id="35" name="Text 28"/>
          <p:cNvSpPr/>
          <p:nvPr/>
        </p:nvSpPr>
        <p:spPr>
          <a:xfrm>
            <a:off x="2713583" y="4097387"/>
            <a:ext cx="1613446" cy="7590"/>
          </a:xfrm>
          <a:prstGeom prst="rect">
            <a:avLst/>
          </a:prstGeom>
          <a:solidFill>
            <a:srgbClr val="C9A227">
              <a:alpha val="15000"/>
            </a:srgbClr>
          </a:solidFill>
          <a:ln/>
        </p:spPr>
        <p:txBody>
          <a:bodyPr wrap="none" rtlCol="0" anchor="t"/>
          <a:lstStyle/>
          <a:p>
            <a:pPr marL="0" indent="0">
              <a:buNone/>
            </a:pPr>
            <a:endParaRPr lang="en-US" dirty="0"/>
          </a:p>
        </p:txBody>
      </p:sp>
      <p:sp>
        <p:nvSpPr>
          <p:cNvPr id="36" name="Text 29"/>
          <p:cNvSpPr/>
          <p:nvPr/>
        </p:nvSpPr>
        <p:spPr>
          <a:xfrm>
            <a:off x="2713583" y="4191298"/>
            <a:ext cx="1774790" cy="118021"/>
          </a:xfrm>
          <a:prstGeom prst="rect">
            <a:avLst/>
          </a:prstGeom>
          <a:noFill/>
          <a:ln/>
        </p:spPr>
        <p:txBody>
          <a:bodyPr wrap="none" lIns="0" tIns="0" rIns="0" bIns="0" rtlCol="0" anchor="t"/>
          <a:lstStyle/>
          <a:p>
            <a:pPr marL="0" indent="0" algn="l">
              <a:lnSpc>
                <a:spcPts val="930"/>
              </a:lnSpc>
              <a:buNone/>
            </a:pPr>
            <a:r>
              <a:rPr lang="en-US" sz="620" kern="0" spc="37" dirty="0">
                <a:solidFill>
                  <a:srgbClr val="C9A227">
                    <a:alpha val="60000"/>
                  </a:srgbClr>
                </a:solidFill>
                <a:latin typeface="Cambria" pitchFamily="34" charset="0"/>
                <a:ea typeface="Cambria" pitchFamily="34" charset="-122"/>
                <a:cs typeface="Cambria" pitchFamily="34" charset="-120"/>
              </a:rPr>
              <a:t>COMPLETION &amp; SEALING</a:t>
            </a:r>
            <a:endParaRPr lang="en-US" sz="620" dirty="0"/>
          </a:p>
        </p:txBody>
      </p:sp>
      <p:sp>
        <p:nvSpPr>
          <p:cNvPr id="37" name="Text 30"/>
          <p:cNvSpPr/>
          <p:nvPr/>
        </p:nvSpPr>
        <p:spPr>
          <a:xfrm>
            <a:off x="4636145" y="1320850"/>
            <a:ext cx="1975247" cy="3169444"/>
          </a:xfrm>
          <a:prstGeom prst="roundRect">
            <a:avLst>
              <a:gd name="adj" fmla="val 4372"/>
            </a:avLst>
          </a:prstGeom>
          <a:solidFill>
            <a:srgbClr val="1E1840"/>
          </a:solidFill>
          <a:ln w="9525">
            <a:solidFill>
              <a:srgbClr val="C9A227">
                <a:alpha val="45000"/>
              </a:srgbClr>
            </a:solidFill>
          </a:ln>
        </p:spPr>
        <p:txBody>
          <a:bodyPr wrap="square" rtlCol="0" anchor="t"/>
          <a:lstStyle/>
          <a:p>
            <a:pPr marL="0" indent="0">
              <a:buNone/>
            </a:pPr>
            <a:endParaRPr lang="en-US" dirty="0"/>
          </a:p>
        </p:txBody>
      </p:sp>
      <p:sp>
        <p:nvSpPr>
          <p:cNvPr id="38" name="Text 31"/>
          <p:cNvSpPr/>
          <p:nvPr/>
        </p:nvSpPr>
        <p:spPr>
          <a:xfrm>
            <a:off x="4817120" y="1530995"/>
            <a:ext cx="372070" cy="372070"/>
          </a:xfrm>
          <a:prstGeom prst="roundRect">
            <a:avLst>
              <a:gd name="adj" fmla="val 19115"/>
            </a:avLst>
          </a:prstGeom>
          <a:solidFill>
            <a:srgbClr val="C9A227">
              <a:alpha val="15000"/>
            </a:srgbClr>
          </a:solidFill>
          <a:ln w="9525">
            <a:solidFill>
              <a:srgbClr val="C9A227">
                <a:alpha val="30000"/>
              </a:srgbClr>
            </a:solidFill>
          </a:ln>
        </p:spPr>
        <p:txBody>
          <a:bodyPr wrap="square" rtlCol="0" anchor="t"/>
          <a:lstStyle/>
          <a:p>
            <a:pPr marL="0" indent="0">
              <a:buNone/>
            </a:pPr>
            <a:endParaRPr lang="en-US" dirty="0"/>
          </a:p>
        </p:txBody>
      </p:sp>
      <p:pic>
        <p:nvPicPr>
          <p:cNvPr id="39"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33652" y="1647527"/>
            <a:ext cx="139005" cy="139005"/>
          </a:xfrm>
          <a:prstGeom prst="rect">
            <a:avLst/>
          </a:prstGeom>
        </p:spPr>
      </p:pic>
      <p:sp>
        <p:nvSpPr>
          <p:cNvPr id="40" name="Text 32"/>
          <p:cNvSpPr/>
          <p:nvPr/>
        </p:nvSpPr>
        <p:spPr>
          <a:xfrm>
            <a:off x="4817120" y="1989386"/>
            <a:ext cx="1645563" cy="224091"/>
          </a:xfrm>
          <a:prstGeom prst="rect">
            <a:avLst/>
          </a:prstGeom>
          <a:noFill/>
          <a:ln/>
        </p:spPr>
        <p:txBody>
          <a:bodyPr wrap="square" lIns="0" tIns="0" rIns="0" bIns="0" rtlCol="0" anchor="t"/>
          <a:lstStyle/>
          <a:p>
            <a:pPr marL="0" indent="0" algn="l">
              <a:lnSpc>
                <a:spcPts val="840"/>
              </a:lnSpc>
              <a:buNone/>
            </a:pPr>
            <a:r>
              <a:rPr lang="en-US" sz="560" b="1" kern="0" spc="78" dirty="0">
                <a:solidFill>
                  <a:srgbClr val="C9A227"/>
                </a:solidFill>
                <a:latin typeface="Cambria" pitchFamily="34" charset="0"/>
                <a:ea typeface="Cambria" pitchFamily="34" charset="-122"/>
                <a:cs typeface="Cambria" pitchFamily="34" charset="-120"/>
              </a:rPr>
              <a:t>CCC 1285 · SPIRITUAL STRENGTHENING</a:t>
            </a:r>
            <a:endParaRPr lang="en-US" sz="560" dirty="0"/>
          </a:p>
        </p:txBody>
      </p:sp>
      <p:sp>
        <p:nvSpPr>
          <p:cNvPr id="41" name="Text 33"/>
          <p:cNvSpPr/>
          <p:nvPr/>
        </p:nvSpPr>
        <p:spPr>
          <a:xfrm>
            <a:off x="4817120" y="2216646"/>
            <a:ext cx="1774627" cy="146149"/>
          </a:xfrm>
          <a:prstGeom prst="rect">
            <a:avLst/>
          </a:prstGeom>
          <a:noFill/>
          <a:ln/>
        </p:spPr>
        <p:txBody>
          <a:bodyPr wrap="none" lIns="0" tIns="0" rIns="0" bIns="0" rtlCol="0" anchor="t"/>
          <a:lstStyle/>
          <a:p>
            <a:pPr marL="0" indent="0" algn="l">
              <a:lnSpc>
                <a:spcPts val="1152"/>
              </a:lnSpc>
              <a:buNone/>
            </a:pPr>
            <a:r>
              <a:rPr lang="en-US" sz="960" b="1" dirty="0">
                <a:solidFill>
                  <a:srgbClr val="F2EEFA"/>
                </a:solidFill>
                <a:latin typeface="Constantia" pitchFamily="34" charset="0"/>
                <a:ea typeface="Constantia" pitchFamily="34" charset="-122"/>
                <a:cs typeface="Constantia" pitchFamily="34" charset="-120"/>
              </a:rPr>
              <a:t>Spiritual Strengthening</a:t>
            </a:r>
            <a:endParaRPr lang="en-US" sz="960" dirty="0"/>
          </a:p>
        </p:txBody>
      </p:sp>
      <p:sp>
        <p:nvSpPr>
          <p:cNvPr id="42" name="Text 34"/>
          <p:cNvSpPr/>
          <p:nvPr/>
        </p:nvSpPr>
        <p:spPr>
          <a:xfrm>
            <a:off x="4817120" y="2449116"/>
            <a:ext cx="1645563" cy="973247"/>
          </a:xfrm>
          <a:prstGeom prst="rect">
            <a:avLst/>
          </a:prstGeom>
          <a:noFill/>
          <a:ln/>
        </p:spPr>
        <p:txBody>
          <a:bodyPr wrap="square" lIns="0" tIns="0" rIns="0" bIns="0" rtlCol="0" anchor="t"/>
          <a:lstStyle/>
          <a:p>
            <a:pPr marL="0" indent="0" algn="l">
              <a:lnSpc>
                <a:spcPts val="1216"/>
              </a:lnSpc>
              <a:buNone/>
            </a:pPr>
            <a:r>
              <a:rPr lang="en-US" sz="760" dirty="0">
                <a:solidFill>
                  <a:schemeClr val="bg1"/>
                </a:solidFill>
                <a:latin typeface="Cambria" pitchFamily="34" charset="0"/>
                <a:ea typeface="Cambria" pitchFamily="34" charset="-122"/>
                <a:cs typeface="Cambria" pitchFamily="34" charset="-120"/>
              </a:rPr>
              <a:t>Confirmation provides a special outpouring of the Holy Spirit, a Pentecost renewed.  The faithful are not merely informed but empowered to spread and defend the faith as missionary disciples.</a:t>
            </a:r>
            <a:endParaRPr lang="en-US" sz="760" dirty="0">
              <a:solidFill>
                <a:schemeClr val="bg1"/>
              </a:solidFill>
            </a:endParaRPr>
          </a:p>
        </p:txBody>
      </p:sp>
      <p:sp>
        <p:nvSpPr>
          <p:cNvPr id="43" name="Text 35"/>
          <p:cNvSpPr/>
          <p:nvPr/>
        </p:nvSpPr>
        <p:spPr>
          <a:xfrm>
            <a:off x="4817120" y="4097387"/>
            <a:ext cx="1613297" cy="7590"/>
          </a:xfrm>
          <a:prstGeom prst="rect">
            <a:avLst/>
          </a:prstGeom>
          <a:solidFill>
            <a:srgbClr val="C9A227">
              <a:alpha val="15000"/>
            </a:srgbClr>
          </a:solidFill>
          <a:ln/>
        </p:spPr>
        <p:txBody>
          <a:bodyPr wrap="none" rtlCol="0" anchor="t"/>
          <a:lstStyle/>
          <a:p>
            <a:pPr marL="0" indent="0">
              <a:buNone/>
            </a:pPr>
            <a:endParaRPr lang="en-US" dirty="0"/>
          </a:p>
        </p:txBody>
      </p:sp>
      <p:sp>
        <p:nvSpPr>
          <p:cNvPr id="44" name="Text 36"/>
          <p:cNvSpPr/>
          <p:nvPr/>
        </p:nvSpPr>
        <p:spPr>
          <a:xfrm>
            <a:off x="4817120" y="4191298"/>
            <a:ext cx="1774627" cy="118021"/>
          </a:xfrm>
          <a:prstGeom prst="rect">
            <a:avLst/>
          </a:prstGeom>
          <a:noFill/>
          <a:ln/>
        </p:spPr>
        <p:txBody>
          <a:bodyPr wrap="none" lIns="0" tIns="0" rIns="0" bIns="0" rtlCol="0" anchor="t"/>
          <a:lstStyle/>
          <a:p>
            <a:pPr marL="0" indent="0" algn="l">
              <a:lnSpc>
                <a:spcPts val="930"/>
              </a:lnSpc>
              <a:buNone/>
            </a:pPr>
            <a:r>
              <a:rPr lang="en-US" sz="620" kern="0" spc="37" dirty="0">
                <a:solidFill>
                  <a:srgbClr val="C9A227">
                    <a:alpha val="60000"/>
                  </a:srgbClr>
                </a:solidFill>
                <a:latin typeface="Cambria" pitchFamily="34" charset="0"/>
                <a:ea typeface="Cambria" pitchFamily="34" charset="-122"/>
                <a:cs typeface="Cambria" pitchFamily="34" charset="-120"/>
              </a:rPr>
              <a:t>PENTECOST RENEWED</a:t>
            </a:r>
            <a:endParaRPr lang="en-US" sz="620" dirty="0"/>
          </a:p>
        </p:txBody>
      </p:sp>
      <p:sp>
        <p:nvSpPr>
          <p:cNvPr id="45" name="Text 37"/>
          <p:cNvSpPr/>
          <p:nvPr/>
        </p:nvSpPr>
        <p:spPr>
          <a:xfrm>
            <a:off x="6739533" y="1320850"/>
            <a:ext cx="1975247" cy="3169444"/>
          </a:xfrm>
          <a:prstGeom prst="roundRect">
            <a:avLst>
              <a:gd name="adj" fmla="val 4372"/>
            </a:avLst>
          </a:prstGeom>
          <a:solidFill>
            <a:srgbClr val="1E1840"/>
          </a:solidFill>
          <a:ln w="9525">
            <a:solidFill>
              <a:srgbClr val="C9A227">
                <a:alpha val="45000"/>
              </a:srgbClr>
            </a:solidFill>
          </a:ln>
        </p:spPr>
        <p:txBody>
          <a:bodyPr wrap="square" rtlCol="0" anchor="t"/>
          <a:lstStyle/>
          <a:p>
            <a:pPr marL="0" indent="0">
              <a:buNone/>
            </a:pPr>
            <a:endParaRPr lang="en-US" dirty="0"/>
          </a:p>
        </p:txBody>
      </p:sp>
      <p:sp>
        <p:nvSpPr>
          <p:cNvPr id="46" name="Text 38"/>
          <p:cNvSpPr/>
          <p:nvPr/>
        </p:nvSpPr>
        <p:spPr>
          <a:xfrm>
            <a:off x="6920508" y="1530995"/>
            <a:ext cx="372070" cy="372070"/>
          </a:xfrm>
          <a:prstGeom prst="roundRect">
            <a:avLst>
              <a:gd name="adj" fmla="val 19115"/>
            </a:avLst>
          </a:prstGeom>
          <a:solidFill>
            <a:srgbClr val="C9A227">
              <a:alpha val="15000"/>
            </a:srgbClr>
          </a:solidFill>
          <a:ln w="9525">
            <a:solidFill>
              <a:srgbClr val="C9A227">
                <a:alpha val="30000"/>
              </a:srgbClr>
            </a:solidFill>
          </a:ln>
        </p:spPr>
        <p:txBody>
          <a:bodyPr wrap="square" rtlCol="0" anchor="t"/>
          <a:lstStyle/>
          <a:p>
            <a:pPr marL="0" indent="0">
              <a:buNone/>
            </a:pPr>
            <a:endParaRPr lang="en-US" dirty="0"/>
          </a:p>
        </p:txBody>
      </p:sp>
      <p:pic>
        <p:nvPicPr>
          <p:cNvPr id="47"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031236" y="1641723"/>
            <a:ext cx="150465" cy="150465"/>
          </a:xfrm>
          <a:prstGeom prst="rect">
            <a:avLst/>
          </a:prstGeom>
        </p:spPr>
      </p:pic>
      <p:sp>
        <p:nvSpPr>
          <p:cNvPr id="48" name="Text 39"/>
          <p:cNvSpPr/>
          <p:nvPr/>
        </p:nvSpPr>
        <p:spPr>
          <a:xfrm>
            <a:off x="6920508" y="1989386"/>
            <a:ext cx="1645563" cy="224091"/>
          </a:xfrm>
          <a:prstGeom prst="rect">
            <a:avLst/>
          </a:prstGeom>
          <a:noFill/>
          <a:ln/>
        </p:spPr>
        <p:txBody>
          <a:bodyPr wrap="square" lIns="0" tIns="0" rIns="0" bIns="0" rtlCol="0" anchor="t"/>
          <a:lstStyle/>
          <a:p>
            <a:pPr marL="0" indent="0" algn="l">
              <a:lnSpc>
                <a:spcPts val="840"/>
              </a:lnSpc>
              <a:buNone/>
            </a:pPr>
            <a:r>
              <a:rPr lang="en-US" sz="560" b="1" kern="0" spc="78" dirty="0">
                <a:solidFill>
                  <a:srgbClr val="C9A227"/>
                </a:solidFill>
                <a:latin typeface="Cambria" pitchFamily="34" charset="0"/>
                <a:ea typeface="Cambria" pitchFamily="34" charset="-122"/>
                <a:cs typeface="Cambria" pitchFamily="34" charset="-120"/>
              </a:rPr>
              <a:t>INDELIBLE MARK · PERMANENT CHARACTER</a:t>
            </a:r>
            <a:endParaRPr lang="en-US" sz="560" dirty="0"/>
          </a:p>
        </p:txBody>
      </p:sp>
      <p:sp>
        <p:nvSpPr>
          <p:cNvPr id="49" name="Text 40"/>
          <p:cNvSpPr/>
          <p:nvPr/>
        </p:nvSpPr>
        <p:spPr>
          <a:xfrm>
            <a:off x="6920508" y="2216646"/>
            <a:ext cx="1774627" cy="146149"/>
          </a:xfrm>
          <a:prstGeom prst="rect">
            <a:avLst/>
          </a:prstGeom>
          <a:noFill/>
          <a:ln/>
        </p:spPr>
        <p:txBody>
          <a:bodyPr wrap="none" lIns="0" tIns="0" rIns="0" bIns="0" rtlCol="0" anchor="t"/>
          <a:lstStyle/>
          <a:p>
            <a:pPr marL="0" indent="0" algn="l">
              <a:lnSpc>
                <a:spcPts val="1152"/>
              </a:lnSpc>
              <a:buNone/>
            </a:pPr>
            <a:r>
              <a:rPr lang="en-US" sz="960" b="1" dirty="0">
                <a:solidFill>
                  <a:srgbClr val="F2EEFA"/>
                </a:solidFill>
                <a:latin typeface="Constantia" pitchFamily="34" charset="0"/>
                <a:ea typeface="Constantia" pitchFamily="34" charset="-122"/>
                <a:cs typeface="Constantia" pitchFamily="34" charset="-120"/>
              </a:rPr>
              <a:t>Indelible Mark</a:t>
            </a:r>
            <a:endParaRPr lang="en-US" sz="960" dirty="0"/>
          </a:p>
        </p:txBody>
      </p:sp>
      <p:sp>
        <p:nvSpPr>
          <p:cNvPr id="50" name="Text 41"/>
          <p:cNvSpPr/>
          <p:nvPr/>
        </p:nvSpPr>
        <p:spPr>
          <a:xfrm>
            <a:off x="6920508" y="2449116"/>
            <a:ext cx="1645563" cy="811039"/>
          </a:xfrm>
          <a:prstGeom prst="rect">
            <a:avLst/>
          </a:prstGeom>
          <a:noFill/>
          <a:ln/>
        </p:spPr>
        <p:txBody>
          <a:bodyPr wrap="square" lIns="0" tIns="0" rIns="0" bIns="0" rtlCol="0" anchor="t"/>
          <a:lstStyle/>
          <a:p>
            <a:pPr marL="0" indent="0" algn="l">
              <a:lnSpc>
                <a:spcPts val="1216"/>
              </a:lnSpc>
              <a:buNone/>
            </a:pPr>
            <a:r>
              <a:rPr lang="en-US" sz="760" dirty="0">
                <a:solidFill>
                  <a:schemeClr val="bg1"/>
                </a:solidFill>
                <a:latin typeface="Cambria" pitchFamily="34" charset="0"/>
                <a:ea typeface="Cambria" pitchFamily="34" charset="-122"/>
                <a:cs typeface="Cambria" pitchFamily="34" charset="-120"/>
              </a:rPr>
              <a:t>Like Baptism, Confirmation imprints a permanent spiritual character on the soul.  It is received once.  It cannot be undone.  This is not a milestone to pass, it is an identity to inhabit.</a:t>
            </a:r>
            <a:endParaRPr lang="en-US" sz="760" dirty="0">
              <a:solidFill>
                <a:schemeClr val="bg1"/>
              </a:solidFill>
            </a:endParaRPr>
          </a:p>
        </p:txBody>
      </p:sp>
      <p:sp>
        <p:nvSpPr>
          <p:cNvPr id="51" name="Text 42"/>
          <p:cNvSpPr/>
          <p:nvPr/>
        </p:nvSpPr>
        <p:spPr>
          <a:xfrm>
            <a:off x="6920508" y="4097387"/>
            <a:ext cx="1613297" cy="7590"/>
          </a:xfrm>
          <a:prstGeom prst="rect">
            <a:avLst/>
          </a:prstGeom>
          <a:solidFill>
            <a:srgbClr val="C9A227">
              <a:alpha val="15000"/>
            </a:srgbClr>
          </a:solidFill>
          <a:ln/>
        </p:spPr>
        <p:txBody>
          <a:bodyPr wrap="none" rtlCol="0" anchor="t"/>
          <a:lstStyle/>
          <a:p>
            <a:pPr marL="0" indent="0">
              <a:buNone/>
            </a:pPr>
            <a:endParaRPr lang="en-US" dirty="0"/>
          </a:p>
        </p:txBody>
      </p:sp>
      <p:sp>
        <p:nvSpPr>
          <p:cNvPr id="52" name="Text 43"/>
          <p:cNvSpPr/>
          <p:nvPr/>
        </p:nvSpPr>
        <p:spPr>
          <a:xfrm>
            <a:off x="6920508" y="4191298"/>
            <a:ext cx="1774627" cy="118021"/>
          </a:xfrm>
          <a:prstGeom prst="rect">
            <a:avLst/>
          </a:prstGeom>
          <a:noFill/>
          <a:ln/>
        </p:spPr>
        <p:txBody>
          <a:bodyPr wrap="none" lIns="0" tIns="0" rIns="0" bIns="0" rtlCol="0" anchor="t"/>
          <a:lstStyle/>
          <a:p>
            <a:pPr marL="0" indent="0" algn="l">
              <a:lnSpc>
                <a:spcPts val="930"/>
              </a:lnSpc>
              <a:buNone/>
            </a:pPr>
            <a:r>
              <a:rPr lang="en-US" sz="620" kern="0" spc="37" dirty="0">
                <a:solidFill>
                  <a:srgbClr val="C9A227">
                    <a:alpha val="60000"/>
                  </a:srgbClr>
                </a:solidFill>
                <a:latin typeface="Cambria" pitchFamily="34" charset="0"/>
                <a:ea typeface="Cambria" pitchFamily="34" charset="-122"/>
                <a:cs typeface="Cambria" pitchFamily="34" charset="-120"/>
              </a:rPr>
              <a:t>ONCE &amp; FOREVER</a:t>
            </a:r>
            <a:endParaRPr lang="en-US" sz="620" dirty="0"/>
          </a:p>
        </p:txBody>
      </p:sp>
      <p:sp>
        <p:nvSpPr>
          <p:cNvPr id="53" name="Text 44"/>
          <p:cNvSpPr/>
          <p:nvPr/>
        </p:nvSpPr>
        <p:spPr>
          <a:xfrm>
            <a:off x="429220" y="4618434"/>
            <a:ext cx="8285559" cy="9525"/>
          </a:xfrm>
          <a:prstGeom prst="rect">
            <a:avLst/>
          </a:prstGeom>
          <a:solidFill>
            <a:srgbClr val="C9A227">
              <a:alpha val="12000"/>
            </a:srgbClr>
          </a:solidFill>
          <a:ln/>
        </p:spPr>
        <p:txBody>
          <a:bodyPr wrap="none" rtlCol="0" anchor="t"/>
          <a:lstStyle/>
          <a:p>
            <a:pPr marL="0" indent="0">
              <a:buNone/>
            </a:pPr>
            <a:endParaRPr lang="en-US" dirty="0"/>
          </a:p>
        </p:txBody>
      </p:sp>
      <p:sp>
        <p:nvSpPr>
          <p:cNvPr id="56" name="Text 46"/>
          <p:cNvSpPr/>
          <p:nvPr/>
        </p:nvSpPr>
        <p:spPr>
          <a:xfrm>
            <a:off x="8412659" y="4771430"/>
            <a:ext cx="43160" cy="43160"/>
          </a:xfrm>
          <a:prstGeom prst="ellipse">
            <a:avLst/>
          </a:prstGeom>
          <a:solidFill>
            <a:srgbClr val="C9A227">
              <a:alpha val="60000"/>
            </a:srgbClr>
          </a:solidFill>
          <a:ln/>
        </p:spPr>
        <p:txBody>
          <a:bodyPr wrap="none" rtlCol="0" anchor="t"/>
          <a:lstStyle/>
          <a:p>
            <a:pPr marL="0" indent="0">
              <a:buNone/>
            </a:pPr>
            <a:endParaRPr lang="en-US" dirty="0"/>
          </a:p>
        </p:txBody>
      </p:sp>
      <p:sp>
        <p:nvSpPr>
          <p:cNvPr id="57" name="Text 47"/>
          <p:cNvSpPr/>
          <p:nvPr/>
        </p:nvSpPr>
        <p:spPr>
          <a:xfrm>
            <a:off x="8498979" y="4771430"/>
            <a:ext cx="43160" cy="43160"/>
          </a:xfrm>
          <a:prstGeom prst="ellipse">
            <a:avLst/>
          </a:prstGeom>
          <a:solidFill>
            <a:srgbClr val="C9A227">
              <a:alpha val="30000"/>
            </a:srgbClr>
          </a:solidFill>
          <a:ln/>
        </p:spPr>
        <p:txBody>
          <a:bodyPr wrap="none" rtlCol="0" anchor="t"/>
          <a:lstStyle/>
          <a:p>
            <a:pPr marL="0" indent="0">
              <a:buNone/>
            </a:pPr>
            <a:endParaRPr lang="en-US" dirty="0"/>
          </a:p>
        </p:txBody>
      </p:sp>
      <p:sp>
        <p:nvSpPr>
          <p:cNvPr id="58" name="Text 48"/>
          <p:cNvSpPr/>
          <p:nvPr/>
        </p:nvSpPr>
        <p:spPr>
          <a:xfrm>
            <a:off x="8585299" y="4771430"/>
            <a:ext cx="43160" cy="43160"/>
          </a:xfrm>
          <a:prstGeom prst="ellipse">
            <a:avLst/>
          </a:prstGeom>
          <a:solidFill>
            <a:srgbClr val="C9A227">
              <a:alpha val="30000"/>
            </a:srgbClr>
          </a:solidFill>
          <a:ln/>
        </p:spPr>
        <p:txBody>
          <a:bodyPr wrap="none" rtlCol="0" anchor="t"/>
          <a:lstStyle/>
          <a:p>
            <a:pPr marL="0" indent="0">
              <a:buNone/>
            </a:pPr>
            <a:endParaRPr lang="en-US" dirty="0"/>
          </a:p>
        </p:txBody>
      </p:sp>
      <p:sp>
        <p:nvSpPr>
          <p:cNvPr id="59" name="Text 49"/>
          <p:cNvSpPr/>
          <p:nvPr/>
        </p:nvSpPr>
        <p:spPr>
          <a:xfrm>
            <a:off x="8671620" y="4771430"/>
            <a:ext cx="43160" cy="43160"/>
          </a:xfrm>
          <a:prstGeom prst="ellipse">
            <a:avLst/>
          </a:prstGeom>
          <a:solidFill>
            <a:srgbClr val="C9A227">
              <a:alpha val="30000"/>
            </a:srgbClr>
          </a:solidFill>
          <a:ln/>
        </p:spPr>
        <p:txBody>
          <a:bodyPr wrap="none" rtlCol="0" anchor="t"/>
          <a:lstStyle/>
          <a:p>
            <a:pPr marL="0" indent="0">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0F0C1E"/>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227">
                  <a:alpha val="6000"/>
                </a:srgbClr>
              </a:gs>
              <a:gs pos="70000">
                <a:srgbClr val="000000">
                  <a:alpha val="0"/>
                </a:srgbClr>
              </a:gs>
            </a:gsLst>
            <a:path path="circle">
              <a:fillToRect l="70000" t="50000" r="30000" b="5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6450C8">
                  <a:alpha val="8000"/>
                </a:srgbClr>
              </a:gs>
              <a:gs pos="70000">
                <a:srgbClr val="000000">
                  <a:alpha val="0"/>
                </a:srgbClr>
              </a:gs>
            </a:gsLst>
            <a:path path="circle">
              <a:fillToRect l="20000" t="80000" r="80000" b="20000"/>
            </a:path>
          </a:gradFill>
          <a:ln/>
        </p:spPr>
        <p:txBody>
          <a:bodyPr wrap="square" rtlCol="0" anchor="t"/>
          <a:lstStyle/>
          <a:p>
            <a:pPr marL="0" indent="0">
              <a:buNone/>
            </a:pPr>
            <a:endParaRPr lang="en-US" dirty="0"/>
          </a:p>
        </p:txBody>
      </p:sp>
      <p:sp>
        <p:nvSpPr>
          <p:cNvPr id="4" name="Text 2"/>
          <p:cNvSpPr/>
          <p:nvPr/>
        </p:nvSpPr>
        <p:spPr>
          <a:xfrm>
            <a:off x="516255" y="1114395"/>
            <a:ext cx="571500" cy="571500"/>
          </a:xfrm>
          <a:custGeom>
            <a:avLst/>
            <a:gdLst/>
            <a:ahLst/>
            <a:cxnLst/>
            <a:rect l="l" t="t" r="r" b="b"/>
            <a:pathLst>
              <a:path w="571500" h="571500">
                <a:moveTo>
                  <a:pt x="86360" y="0"/>
                </a:moveTo>
                <a:lnTo>
                  <a:pt x="571500" y="0"/>
                </a:lnTo>
                <a:lnTo>
                  <a:pt x="571500" y="571500"/>
                </a:lnTo>
                <a:lnTo>
                  <a:pt x="0" y="571500"/>
                </a:lnTo>
                <a:lnTo>
                  <a:pt x="0" y="86360"/>
                </a:lnTo>
                <a:lnTo>
                  <a:pt x="86360" y="0"/>
                </a:lnTo>
                <a:lnTo>
                  <a:pt x="69512" y="1659"/>
                </a:lnTo>
                <a:lnTo>
                  <a:pt x="53311" y="6574"/>
                </a:lnTo>
                <a:lnTo>
                  <a:pt x="38381" y="14554"/>
                </a:lnTo>
                <a:lnTo>
                  <a:pt x="25294" y="25294"/>
                </a:lnTo>
                <a:lnTo>
                  <a:pt x="14554" y="38381"/>
                </a:lnTo>
                <a:lnTo>
                  <a:pt x="6574" y="53311"/>
                </a:lnTo>
                <a:lnTo>
                  <a:pt x="1659" y="69512"/>
                </a:lnTo>
                <a:lnTo>
                  <a:pt x="0" y="86360"/>
                </a:lnTo>
                <a:close/>
              </a:path>
            </a:pathLst>
          </a:custGeom>
          <a:gradFill rotWithShape="1">
            <a:gsLst>
              <a:gs pos="0">
                <a:srgbClr val="C9A227">
                  <a:alpha val="22000"/>
                </a:srgbClr>
              </a:gs>
              <a:gs pos="70000">
                <a:srgbClr val="000000">
                  <a:alpha val="0"/>
                </a:srgbClr>
              </a:gs>
            </a:gsLst>
            <a:path path="circle">
              <a:fillToRect l="100000" t="100000"/>
            </a:path>
          </a:gradFill>
          <a:ln/>
        </p:spPr>
        <p:txBody>
          <a:bodyPr wrap="square" rtlCol="0" anchor="t"/>
          <a:lstStyle/>
          <a:p>
            <a:pPr marL="0" indent="0">
              <a:buNone/>
            </a:pPr>
            <a:endParaRPr lang="en-US" dirty="0"/>
          </a:p>
        </p:txBody>
      </p:sp>
      <p:sp>
        <p:nvSpPr>
          <p:cNvPr id="5" name="Text 3"/>
          <p:cNvSpPr/>
          <p:nvPr/>
        </p:nvSpPr>
        <p:spPr>
          <a:xfrm>
            <a:off x="4631055" y="1114395"/>
            <a:ext cx="571500" cy="571500"/>
          </a:xfrm>
          <a:custGeom>
            <a:avLst/>
            <a:gdLst/>
            <a:ahLst/>
            <a:cxnLst/>
            <a:rect l="l" t="t" r="r" b="b"/>
            <a:pathLst>
              <a:path w="571500" h="571500">
                <a:moveTo>
                  <a:pt x="86360" y="0"/>
                </a:moveTo>
                <a:lnTo>
                  <a:pt x="571500" y="0"/>
                </a:lnTo>
                <a:lnTo>
                  <a:pt x="571500" y="571500"/>
                </a:lnTo>
                <a:lnTo>
                  <a:pt x="0" y="571500"/>
                </a:lnTo>
                <a:lnTo>
                  <a:pt x="0" y="86360"/>
                </a:lnTo>
                <a:lnTo>
                  <a:pt x="86360" y="0"/>
                </a:lnTo>
                <a:lnTo>
                  <a:pt x="69512" y="1659"/>
                </a:lnTo>
                <a:lnTo>
                  <a:pt x="53311" y="6574"/>
                </a:lnTo>
                <a:lnTo>
                  <a:pt x="38381" y="14554"/>
                </a:lnTo>
                <a:lnTo>
                  <a:pt x="25294" y="25294"/>
                </a:lnTo>
                <a:lnTo>
                  <a:pt x="14554" y="38381"/>
                </a:lnTo>
                <a:lnTo>
                  <a:pt x="6574" y="53311"/>
                </a:lnTo>
                <a:lnTo>
                  <a:pt x="1659" y="69512"/>
                </a:lnTo>
                <a:lnTo>
                  <a:pt x="0" y="86360"/>
                </a:lnTo>
                <a:close/>
              </a:path>
            </a:pathLst>
          </a:custGeom>
          <a:gradFill rotWithShape="1">
            <a:gsLst>
              <a:gs pos="0">
                <a:srgbClr val="C9A227">
                  <a:alpha val="22000"/>
                </a:srgbClr>
              </a:gs>
              <a:gs pos="70000">
                <a:srgbClr val="000000">
                  <a:alpha val="0"/>
                </a:srgbClr>
              </a:gs>
            </a:gsLst>
            <a:path path="circle">
              <a:fillToRect l="100000" t="100000"/>
            </a:path>
          </a:gradFill>
          <a:ln/>
        </p:spPr>
        <p:txBody>
          <a:bodyPr wrap="square" rtlCol="0" anchor="t"/>
          <a:lstStyle/>
          <a:p>
            <a:pPr marL="0" indent="0">
              <a:buNone/>
            </a:pPr>
            <a:endParaRPr lang="en-US" dirty="0"/>
          </a:p>
        </p:txBody>
      </p:sp>
      <p:sp>
        <p:nvSpPr>
          <p:cNvPr id="6" name="Text 4"/>
          <p:cNvSpPr/>
          <p:nvPr/>
        </p:nvSpPr>
        <p:spPr>
          <a:xfrm>
            <a:off x="516255" y="2863721"/>
            <a:ext cx="571500" cy="571500"/>
          </a:xfrm>
          <a:custGeom>
            <a:avLst/>
            <a:gdLst/>
            <a:ahLst/>
            <a:cxnLst/>
            <a:rect l="l" t="t" r="r" b="b"/>
            <a:pathLst>
              <a:path w="571500" h="571500">
                <a:moveTo>
                  <a:pt x="86360" y="0"/>
                </a:moveTo>
                <a:lnTo>
                  <a:pt x="571500" y="0"/>
                </a:lnTo>
                <a:lnTo>
                  <a:pt x="571500" y="571500"/>
                </a:lnTo>
                <a:lnTo>
                  <a:pt x="0" y="571500"/>
                </a:lnTo>
                <a:lnTo>
                  <a:pt x="0" y="86360"/>
                </a:lnTo>
                <a:lnTo>
                  <a:pt x="86360" y="0"/>
                </a:lnTo>
                <a:lnTo>
                  <a:pt x="69512" y="1659"/>
                </a:lnTo>
                <a:lnTo>
                  <a:pt x="53311" y="6574"/>
                </a:lnTo>
                <a:lnTo>
                  <a:pt x="38381" y="14554"/>
                </a:lnTo>
                <a:lnTo>
                  <a:pt x="25294" y="25294"/>
                </a:lnTo>
                <a:lnTo>
                  <a:pt x="14554" y="38381"/>
                </a:lnTo>
                <a:lnTo>
                  <a:pt x="6574" y="53311"/>
                </a:lnTo>
                <a:lnTo>
                  <a:pt x="1659" y="69512"/>
                </a:lnTo>
                <a:lnTo>
                  <a:pt x="0" y="86360"/>
                </a:lnTo>
                <a:close/>
              </a:path>
            </a:pathLst>
          </a:custGeom>
          <a:gradFill rotWithShape="1">
            <a:gsLst>
              <a:gs pos="0">
                <a:srgbClr val="C9A227">
                  <a:alpha val="22000"/>
                </a:srgbClr>
              </a:gs>
              <a:gs pos="70000">
                <a:srgbClr val="000000">
                  <a:alpha val="0"/>
                </a:srgbClr>
              </a:gs>
            </a:gsLst>
            <a:path path="circle">
              <a:fillToRect l="100000" t="100000"/>
            </a:path>
          </a:gradFill>
          <a:ln/>
        </p:spPr>
        <p:txBody>
          <a:bodyPr wrap="square" rtlCol="0" anchor="t"/>
          <a:lstStyle/>
          <a:p>
            <a:pPr marL="0" indent="0">
              <a:buNone/>
            </a:pPr>
            <a:endParaRPr lang="en-US" dirty="0"/>
          </a:p>
        </p:txBody>
      </p:sp>
      <p:sp>
        <p:nvSpPr>
          <p:cNvPr id="7" name="Text 5"/>
          <p:cNvSpPr/>
          <p:nvPr/>
        </p:nvSpPr>
        <p:spPr>
          <a:xfrm>
            <a:off x="4631055" y="2863721"/>
            <a:ext cx="571500" cy="571500"/>
          </a:xfrm>
          <a:custGeom>
            <a:avLst/>
            <a:gdLst/>
            <a:ahLst/>
            <a:cxnLst/>
            <a:rect l="l" t="t" r="r" b="b"/>
            <a:pathLst>
              <a:path w="571500" h="571500">
                <a:moveTo>
                  <a:pt x="86360" y="0"/>
                </a:moveTo>
                <a:lnTo>
                  <a:pt x="571500" y="0"/>
                </a:lnTo>
                <a:lnTo>
                  <a:pt x="571500" y="571500"/>
                </a:lnTo>
                <a:lnTo>
                  <a:pt x="0" y="571500"/>
                </a:lnTo>
                <a:lnTo>
                  <a:pt x="0" y="86360"/>
                </a:lnTo>
                <a:lnTo>
                  <a:pt x="86360" y="0"/>
                </a:lnTo>
                <a:lnTo>
                  <a:pt x="69512" y="1659"/>
                </a:lnTo>
                <a:lnTo>
                  <a:pt x="53311" y="6574"/>
                </a:lnTo>
                <a:lnTo>
                  <a:pt x="38381" y="14554"/>
                </a:lnTo>
                <a:lnTo>
                  <a:pt x="25294" y="25294"/>
                </a:lnTo>
                <a:lnTo>
                  <a:pt x="14554" y="38381"/>
                </a:lnTo>
                <a:lnTo>
                  <a:pt x="6574" y="53311"/>
                </a:lnTo>
                <a:lnTo>
                  <a:pt x="1659" y="69512"/>
                </a:lnTo>
                <a:lnTo>
                  <a:pt x="0" y="86360"/>
                </a:lnTo>
                <a:close/>
              </a:path>
            </a:pathLst>
          </a:custGeom>
          <a:gradFill rotWithShape="1">
            <a:gsLst>
              <a:gs pos="0">
                <a:srgbClr val="C9A227">
                  <a:alpha val="22000"/>
                </a:srgbClr>
              </a:gs>
              <a:gs pos="70000">
                <a:srgbClr val="000000">
                  <a:alpha val="0"/>
                </a:srgbClr>
              </a:gs>
            </a:gsLst>
            <a:path path="circle">
              <a:fillToRect l="100000" t="100000"/>
            </a:path>
          </a:gradFill>
          <a:ln/>
        </p:spPr>
        <p:txBody>
          <a:bodyPr wrap="square" rtlCol="0" anchor="t"/>
          <a:lstStyle/>
          <a:p>
            <a:pPr marL="0" indent="0">
              <a:buNone/>
            </a:pPr>
            <a:endParaRPr lang="en-US" dirty="0"/>
          </a:p>
        </p:txBody>
      </p:sp>
      <p:sp>
        <p:nvSpPr>
          <p:cNvPr id="8" name="Text 6"/>
          <p:cNvSpPr/>
          <p:nvPr/>
        </p:nvSpPr>
        <p:spPr>
          <a:xfrm>
            <a:off x="514350" y="257770"/>
            <a:ext cx="8926830" cy="118021"/>
          </a:xfrm>
          <a:prstGeom prst="rect">
            <a:avLst/>
          </a:prstGeom>
          <a:noFill/>
          <a:ln/>
        </p:spPr>
        <p:txBody>
          <a:bodyPr wrap="none" lIns="0" tIns="0" rIns="0" bIns="0" rtlCol="0" anchor="t"/>
          <a:lstStyle/>
          <a:p>
            <a:pPr marL="0" indent="0" algn="l">
              <a:lnSpc>
                <a:spcPts val="930"/>
              </a:lnSpc>
              <a:spcAft>
                <a:spcPts val="340"/>
              </a:spcAft>
              <a:buNone/>
            </a:pPr>
            <a:r>
              <a:rPr lang="en-US" sz="620" b="1" kern="0" spc="124" dirty="0">
                <a:solidFill>
                  <a:srgbClr val="C9A227"/>
                </a:solidFill>
                <a:latin typeface="Cambria" pitchFamily="34" charset="0"/>
                <a:ea typeface="Cambria" pitchFamily="34" charset="-122"/>
                <a:cs typeface="Cambria" pitchFamily="34" charset="-120"/>
              </a:rPr>
              <a:t>THE FOUR MOVEMENTS OF FAITH</a:t>
            </a:r>
            <a:endParaRPr lang="en-US" sz="620" dirty="0"/>
          </a:p>
        </p:txBody>
      </p:sp>
      <p:sp>
        <p:nvSpPr>
          <p:cNvPr id="9" name="Text 7"/>
          <p:cNvSpPr/>
          <p:nvPr/>
        </p:nvSpPr>
        <p:spPr>
          <a:xfrm>
            <a:off x="514350" y="418951"/>
            <a:ext cx="8683371" cy="246757"/>
          </a:xfrm>
          <a:prstGeom prst="rect">
            <a:avLst/>
          </a:prstGeom>
          <a:noFill/>
          <a:ln/>
        </p:spPr>
        <p:txBody>
          <a:bodyPr wrap="none" lIns="0" tIns="0" rIns="0" bIns="0" rtlCol="0" anchor="t"/>
          <a:lstStyle/>
          <a:p>
            <a:pPr marL="0" indent="0" algn="l">
              <a:lnSpc>
                <a:spcPts val="1943"/>
              </a:lnSpc>
              <a:spcAft>
                <a:spcPts val="340"/>
              </a:spcAft>
              <a:buNone/>
            </a:pPr>
            <a:r>
              <a:rPr lang="en-US" sz="1690" b="1" dirty="0">
                <a:solidFill>
                  <a:srgbClr val="F2EEFA"/>
                </a:solidFill>
                <a:latin typeface="Constantia" pitchFamily="34" charset="0"/>
                <a:ea typeface="Constantia" pitchFamily="34" charset="-122"/>
                <a:cs typeface="Constantia" pitchFamily="34" charset="-120"/>
              </a:rPr>
              <a:t>The Theological Architecture of the Program</a:t>
            </a:r>
            <a:endParaRPr lang="en-US" sz="1690" dirty="0"/>
          </a:p>
        </p:txBody>
      </p:sp>
      <p:sp>
        <p:nvSpPr>
          <p:cNvPr id="10" name="Text 8"/>
          <p:cNvSpPr/>
          <p:nvPr/>
        </p:nvSpPr>
        <p:spPr>
          <a:xfrm>
            <a:off x="514350" y="708868"/>
            <a:ext cx="8926830" cy="159990"/>
          </a:xfrm>
          <a:prstGeom prst="rect">
            <a:avLst/>
          </a:prstGeom>
          <a:noFill/>
          <a:ln/>
        </p:spPr>
        <p:txBody>
          <a:bodyPr wrap="none" lIns="0" tIns="0" rIns="0" bIns="0" rtlCol="0" anchor="t"/>
          <a:lstStyle/>
          <a:p>
            <a:pPr marL="0" indent="0" algn="l">
              <a:lnSpc>
                <a:spcPts val="1260"/>
              </a:lnSpc>
              <a:buNone/>
            </a:pPr>
            <a:r>
              <a:rPr lang="en-US" sz="840" i="1" dirty="0">
                <a:solidFill>
                  <a:srgbClr val="9B8FC2"/>
                </a:solidFill>
                <a:latin typeface="Cambria" pitchFamily="34" charset="0"/>
                <a:ea typeface="Cambria" pitchFamily="34" charset="-122"/>
                <a:cs typeface="Cambria" pitchFamily="34" charset="-120"/>
              </a:rPr>
              <a:t>Every session, at-home conversation, and sponsor chat maps onto one of these four movements.</a:t>
            </a:r>
            <a:endParaRPr lang="en-US" sz="840" dirty="0"/>
          </a:p>
        </p:txBody>
      </p:sp>
      <p:sp>
        <p:nvSpPr>
          <p:cNvPr id="11" name="Text 9"/>
          <p:cNvSpPr/>
          <p:nvPr/>
        </p:nvSpPr>
        <p:spPr>
          <a:xfrm>
            <a:off x="514350" y="955179"/>
            <a:ext cx="400050" cy="13841"/>
          </a:xfrm>
          <a:prstGeom prst="roundRect">
            <a:avLst>
              <a:gd name="adj" fmla="val 100932"/>
            </a:avLst>
          </a:prstGeom>
          <a:solidFill>
            <a:srgbClr val="C9A227"/>
          </a:solidFill>
          <a:ln/>
        </p:spPr>
        <p:txBody>
          <a:bodyPr wrap="none" rtlCol="0" anchor="t"/>
          <a:lstStyle/>
          <a:p>
            <a:pPr marL="0" indent="0">
              <a:buNone/>
            </a:pPr>
            <a:endParaRPr lang="en-US" dirty="0"/>
          </a:p>
        </p:txBody>
      </p:sp>
      <p:sp>
        <p:nvSpPr>
          <p:cNvPr id="12" name="Text 10"/>
          <p:cNvSpPr/>
          <p:nvPr/>
        </p:nvSpPr>
        <p:spPr>
          <a:xfrm>
            <a:off x="514350" y="1112490"/>
            <a:ext cx="4000500" cy="1635026"/>
          </a:xfrm>
          <a:prstGeom prst="roundRect">
            <a:avLst>
              <a:gd name="adj" fmla="val 5282"/>
            </a:avLst>
          </a:prstGeom>
          <a:solidFill>
            <a:srgbClr val="1E1840"/>
          </a:solidFill>
          <a:ln w="9525">
            <a:solidFill>
              <a:srgbClr val="C9A227">
                <a:alpha val="35000"/>
              </a:srgbClr>
            </a:solidFill>
          </a:ln>
        </p:spPr>
        <p:txBody>
          <a:bodyPr wrap="square" rtlCol="0" anchor="t"/>
          <a:lstStyle/>
          <a:p>
            <a:pPr marL="0" indent="0">
              <a:buNone/>
            </a:pPr>
            <a:endParaRPr lang="en-US" dirty="0"/>
          </a:p>
        </p:txBody>
      </p:sp>
      <p:sp>
        <p:nvSpPr>
          <p:cNvPr id="13" name="Text 11"/>
          <p:cNvSpPr/>
          <p:nvPr/>
        </p:nvSpPr>
        <p:spPr>
          <a:xfrm>
            <a:off x="4318397" y="1236315"/>
            <a:ext cx="47804" cy="139005"/>
          </a:xfrm>
          <a:prstGeom prst="rect">
            <a:avLst/>
          </a:prstGeom>
          <a:noFill/>
          <a:ln/>
        </p:spPr>
        <p:txBody>
          <a:bodyPr wrap="none" lIns="0" tIns="0" rIns="0" bIns="0" rtlCol="0" anchor="ctr"/>
          <a:lstStyle/>
          <a:p>
            <a:pPr marL="0" indent="0" algn="l">
              <a:lnSpc>
                <a:spcPts val="1095"/>
              </a:lnSpc>
              <a:buNone/>
            </a:pPr>
            <a:r>
              <a:rPr lang="en-US" sz="730" b="1" dirty="0">
                <a:solidFill>
                  <a:srgbClr val="C9A227"/>
                </a:solidFill>
                <a:latin typeface="Constantia" pitchFamily="34" charset="0"/>
                <a:ea typeface="Constantia" pitchFamily="34" charset="-122"/>
                <a:cs typeface="Constantia" pitchFamily="34" charset="-120"/>
              </a:rPr>
              <a:t>I</a:t>
            </a:r>
            <a:endParaRPr lang="en-US" sz="730" dirty="0"/>
          </a:p>
        </p:txBody>
      </p:sp>
      <p:sp>
        <p:nvSpPr>
          <p:cNvPr id="15" name="Text 12"/>
          <p:cNvSpPr/>
          <p:nvPr/>
        </p:nvSpPr>
        <p:spPr>
          <a:xfrm>
            <a:off x="752475" y="1544092"/>
            <a:ext cx="3770948" cy="299740"/>
          </a:xfrm>
          <a:prstGeom prst="rect">
            <a:avLst/>
          </a:prstGeom>
          <a:noFill/>
          <a:ln/>
        </p:spPr>
        <p:txBody>
          <a:bodyPr wrap="none" lIns="0" tIns="0" rIns="0" bIns="0" rtlCol="0" anchor="t"/>
          <a:lstStyle/>
          <a:p>
            <a:pPr marL="0" indent="0" algn="l">
              <a:lnSpc>
                <a:spcPts val="2360"/>
              </a:lnSpc>
              <a:spcAft>
                <a:spcPts val="560"/>
              </a:spcAft>
              <a:buNone/>
            </a:pPr>
            <a:r>
              <a:rPr lang="en-US" sz="2360" b="1" kern="0" spc="47" dirty="0">
                <a:solidFill>
                  <a:srgbClr val="C9A227"/>
                </a:solidFill>
                <a:effectLst>
                  <a:glow rad="714375">
                    <a:srgbClr val="C9A227">
                      <a:alpha val="9000"/>
                    </a:srgbClr>
                  </a:glow>
                </a:effectLst>
                <a:latin typeface="Constantia" pitchFamily="34" charset="0"/>
                <a:ea typeface="Constantia" pitchFamily="34" charset="-122"/>
                <a:cs typeface="Constantia" pitchFamily="34" charset="-120"/>
              </a:rPr>
              <a:t>BELONGING</a:t>
            </a:r>
            <a:endParaRPr lang="en-US" sz="2360" dirty="0"/>
          </a:p>
        </p:txBody>
      </p:sp>
      <p:sp>
        <p:nvSpPr>
          <p:cNvPr id="16" name="Text 13"/>
          <p:cNvSpPr/>
          <p:nvPr/>
        </p:nvSpPr>
        <p:spPr>
          <a:xfrm>
            <a:off x="752475" y="1914823"/>
            <a:ext cx="285750" cy="13841"/>
          </a:xfrm>
          <a:prstGeom prst="roundRect">
            <a:avLst>
              <a:gd name="adj" fmla="val 55054"/>
            </a:avLst>
          </a:prstGeom>
          <a:gradFill rotWithShape="1">
            <a:gsLst>
              <a:gs pos="0">
                <a:srgbClr val="C9A227"/>
              </a:gs>
              <a:gs pos="100000">
                <a:srgbClr val="000000">
                  <a:alpha val="0"/>
                </a:srgbClr>
              </a:gs>
            </a:gsLst>
            <a:lin ang="0" scaled="1"/>
          </a:gradFill>
          <a:ln/>
        </p:spPr>
        <p:txBody>
          <a:bodyPr wrap="none" rtlCol="0" anchor="t"/>
          <a:lstStyle/>
          <a:p>
            <a:pPr marL="0" indent="0">
              <a:buNone/>
            </a:pPr>
            <a:endParaRPr lang="en-US" dirty="0"/>
          </a:p>
        </p:txBody>
      </p:sp>
      <p:sp>
        <p:nvSpPr>
          <p:cNvPr id="17" name="Text 14"/>
          <p:cNvSpPr/>
          <p:nvPr/>
        </p:nvSpPr>
        <p:spPr>
          <a:xfrm>
            <a:off x="752475" y="2014984"/>
            <a:ext cx="3594735" cy="350044"/>
          </a:xfrm>
          <a:prstGeom prst="rect">
            <a:avLst/>
          </a:prstGeom>
          <a:noFill/>
          <a:ln/>
        </p:spPr>
        <p:txBody>
          <a:bodyPr wrap="square" lIns="0" tIns="0" rIns="0" bIns="0" rtlCol="0" anchor="t"/>
          <a:lstStyle/>
          <a:p>
            <a:pPr marL="0" indent="0" algn="l">
              <a:lnSpc>
                <a:spcPts val="1312"/>
              </a:lnSpc>
              <a:buNone/>
            </a:pPr>
            <a:r>
              <a:rPr lang="en-US" sz="820" dirty="0">
                <a:solidFill>
                  <a:schemeClr val="bg1"/>
                </a:solidFill>
                <a:latin typeface="Cambria" pitchFamily="34" charset="0"/>
                <a:ea typeface="Cambria" pitchFamily="34" charset="-122"/>
                <a:cs typeface="Cambria" pitchFamily="34" charset="-120"/>
              </a:rPr>
              <a:t>We are baptized into a </a:t>
            </a:r>
            <a:r>
              <a:rPr lang="en-US" sz="820" b="1" dirty="0">
                <a:solidFill>
                  <a:schemeClr val="bg1"/>
                </a:solidFill>
                <a:latin typeface="Cambria" pitchFamily="34" charset="0"/>
                <a:ea typeface="Cambria" pitchFamily="34" charset="-122"/>
                <a:cs typeface="Cambria" pitchFamily="34" charset="-120"/>
              </a:rPr>
              <a:t>Body</a:t>
            </a:r>
            <a:r>
              <a:rPr lang="en-US" sz="820" dirty="0">
                <a:solidFill>
                  <a:schemeClr val="bg1"/>
                </a:solidFill>
                <a:latin typeface="Cambria" pitchFamily="34" charset="0"/>
                <a:ea typeface="Cambria" pitchFamily="34" charset="-122"/>
                <a:cs typeface="Cambria" pitchFamily="34" charset="-120"/>
              </a:rPr>
              <a:t>.  Belonging is not earned, it is </a:t>
            </a:r>
            <a:r>
              <a:rPr lang="en-US" sz="820" b="1" dirty="0">
                <a:solidFill>
                  <a:schemeClr val="bg1"/>
                </a:solidFill>
                <a:latin typeface="Cambria" pitchFamily="34" charset="0"/>
                <a:ea typeface="Cambria" pitchFamily="34" charset="-122"/>
                <a:cs typeface="Cambria" pitchFamily="34" charset="-120"/>
              </a:rPr>
              <a:t>given</a:t>
            </a:r>
            <a:r>
              <a:rPr lang="en-US" sz="820" dirty="0">
                <a:solidFill>
                  <a:schemeClr val="bg1"/>
                </a:solidFill>
                <a:latin typeface="Cambria" pitchFamily="34" charset="0"/>
                <a:ea typeface="Cambria" pitchFamily="34" charset="-122"/>
                <a:cs typeface="Cambria" pitchFamily="34" charset="-120"/>
              </a:rPr>
              <a:t>.  Service and parish life make it tangible.</a:t>
            </a:r>
            <a:endParaRPr lang="en-US" sz="820" dirty="0">
              <a:solidFill>
                <a:schemeClr val="bg1"/>
              </a:solidFill>
            </a:endParaRPr>
          </a:p>
        </p:txBody>
      </p:sp>
      <p:sp>
        <p:nvSpPr>
          <p:cNvPr id="18" name="Text 15"/>
          <p:cNvSpPr/>
          <p:nvPr/>
        </p:nvSpPr>
        <p:spPr>
          <a:xfrm>
            <a:off x="848916" y="2448520"/>
            <a:ext cx="891570" cy="118021"/>
          </a:xfrm>
          <a:prstGeom prst="rect">
            <a:avLst/>
          </a:prstGeom>
          <a:noFill/>
          <a:ln/>
        </p:spPr>
        <p:txBody>
          <a:bodyPr wrap="none" lIns="0" tIns="0" rIns="0" bIns="0" rtlCol="0" anchor="ctr"/>
          <a:lstStyle/>
          <a:p>
            <a:pPr marL="0" indent="0" algn="l">
              <a:lnSpc>
                <a:spcPts val="930"/>
              </a:lnSpc>
              <a:buNone/>
            </a:pPr>
            <a:r>
              <a:rPr lang="en-US" sz="620" b="1" kern="0" spc="93" dirty="0">
                <a:solidFill>
                  <a:srgbClr val="C9A227">
                    <a:alpha val="65000"/>
                  </a:srgbClr>
                </a:solidFill>
                <a:latin typeface="Cambria" pitchFamily="34" charset="0"/>
                <a:ea typeface="Cambria" pitchFamily="34" charset="-122"/>
                <a:cs typeface="Cambria" pitchFamily="34" charset="-120"/>
              </a:rPr>
              <a:t>MOVEMENT ONE</a:t>
            </a:r>
            <a:endParaRPr lang="en-US" sz="620" dirty="0"/>
          </a:p>
        </p:txBody>
      </p:sp>
      <p:pic>
        <p:nvPicPr>
          <p:cNvPr id="19" name="Image 1" descr="preencoded.png"/>
          <p:cNvPicPr>
            <a:picLocks noChangeAspect="1"/>
          </p:cNvPicPr>
          <p:nvPr/>
        </p:nvPicPr>
        <p:blipFill>
          <a:blip>
            <a:alphaModFix amt="65000"/>
            <a:extLst>
              <a:ext uri="{96DAC541-7B7A-43D3-8B79-37D633B846F1}">
                <asvg:svgBlip xmlns:asvg="http://schemas.microsoft.com/office/drawing/2016/SVG/main" r:embed="rId3"/>
              </a:ext>
            </a:extLst>
          </a:blip>
          <a:stretch>
            <a:fillRect/>
          </a:stretch>
        </p:blipFill>
        <p:spPr>
          <a:xfrm>
            <a:off x="712821" y="2441162"/>
            <a:ext cx="132588" cy="132588"/>
          </a:xfrm>
          <a:prstGeom prst="rect">
            <a:avLst/>
          </a:prstGeom>
        </p:spPr>
      </p:pic>
      <p:sp>
        <p:nvSpPr>
          <p:cNvPr id="20" name="Text 16"/>
          <p:cNvSpPr/>
          <p:nvPr/>
        </p:nvSpPr>
        <p:spPr>
          <a:xfrm>
            <a:off x="4629150" y="1112490"/>
            <a:ext cx="4000500" cy="1635026"/>
          </a:xfrm>
          <a:prstGeom prst="roundRect">
            <a:avLst>
              <a:gd name="adj" fmla="val 5282"/>
            </a:avLst>
          </a:prstGeom>
          <a:solidFill>
            <a:srgbClr val="191440"/>
          </a:solidFill>
          <a:ln w="9525">
            <a:solidFill>
              <a:srgbClr val="C9A227">
                <a:alpha val="35000"/>
              </a:srgbClr>
            </a:solidFill>
          </a:ln>
        </p:spPr>
        <p:txBody>
          <a:bodyPr wrap="square" rtlCol="0" anchor="t"/>
          <a:lstStyle/>
          <a:p>
            <a:pPr marL="0" indent="0">
              <a:buNone/>
            </a:pPr>
            <a:endParaRPr lang="en-US" dirty="0"/>
          </a:p>
        </p:txBody>
      </p:sp>
      <p:sp>
        <p:nvSpPr>
          <p:cNvPr id="21" name="Text 17"/>
          <p:cNvSpPr/>
          <p:nvPr/>
        </p:nvSpPr>
        <p:spPr>
          <a:xfrm>
            <a:off x="8389739" y="1236315"/>
            <a:ext cx="95607" cy="139005"/>
          </a:xfrm>
          <a:prstGeom prst="rect">
            <a:avLst/>
          </a:prstGeom>
          <a:noFill/>
          <a:ln/>
        </p:spPr>
        <p:txBody>
          <a:bodyPr wrap="none" lIns="0" tIns="0" rIns="0" bIns="0" rtlCol="0" anchor="ctr"/>
          <a:lstStyle/>
          <a:p>
            <a:pPr marL="0" indent="0" algn="l">
              <a:lnSpc>
                <a:spcPts val="1095"/>
              </a:lnSpc>
              <a:buNone/>
            </a:pPr>
            <a:r>
              <a:rPr lang="en-US" sz="730" b="1" dirty="0">
                <a:solidFill>
                  <a:srgbClr val="C9A227"/>
                </a:solidFill>
                <a:latin typeface="Constantia" pitchFamily="34" charset="0"/>
                <a:ea typeface="Constantia" pitchFamily="34" charset="-122"/>
                <a:cs typeface="Constantia" pitchFamily="34" charset="-120"/>
              </a:rPr>
              <a:t>II</a:t>
            </a:r>
            <a:endParaRPr lang="en-US" sz="730" dirty="0"/>
          </a:p>
        </p:txBody>
      </p:sp>
      <p:sp>
        <p:nvSpPr>
          <p:cNvPr id="23" name="Text 18"/>
          <p:cNvSpPr/>
          <p:nvPr/>
        </p:nvSpPr>
        <p:spPr>
          <a:xfrm>
            <a:off x="4867275" y="1544092"/>
            <a:ext cx="3770948" cy="299740"/>
          </a:xfrm>
          <a:prstGeom prst="rect">
            <a:avLst/>
          </a:prstGeom>
          <a:noFill/>
          <a:ln/>
        </p:spPr>
        <p:txBody>
          <a:bodyPr wrap="none" lIns="0" tIns="0" rIns="0" bIns="0" rtlCol="0" anchor="t"/>
          <a:lstStyle/>
          <a:p>
            <a:pPr marL="0" indent="0" algn="l">
              <a:lnSpc>
                <a:spcPts val="2360"/>
              </a:lnSpc>
              <a:spcAft>
                <a:spcPts val="560"/>
              </a:spcAft>
              <a:buNone/>
            </a:pPr>
            <a:r>
              <a:rPr lang="en-US" sz="2360" b="1" kern="0" spc="47" dirty="0">
                <a:solidFill>
                  <a:srgbClr val="C9A227"/>
                </a:solidFill>
                <a:effectLst>
                  <a:glow rad="714375">
                    <a:srgbClr val="C9A227">
                      <a:alpha val="9000"/>
                    </a:srgbClr>
                  </a:glow>
                </a:effectLst>
                <a:latin typeface="Constantia" pitchFamily="34" charset="0"/>
                <a:ea typeface="Constantia" pitchFamily="34" charset="-122"/>
                <a:cs typeface="Constantia" pitchFamily="34" charset="-120"/>
              </a:rPr>
              <a:t>IDENTITY</a:t>
            </a:r>
            <a:endParaRPr lang="en-US" sz="2360" dirty="0"/>
          </a:p>
        </p:txBody>
      </p:sp>
      <p:sp>
        <p:nvSpPr>
          <p:cNvPr id="24" name="Text 19"/>
          <p:cNvSpPr/>
          <p:nvPr/>
        </p:nvSpPr>
        <p:spPr>
          <a:xfrm>
            <a:off x="4867275" y="1914823"/>
            <a:ext cx="285750" cy="13841"/>
          </a:xfrm>
          <a:prstGeom prst="roundRect">
            <a:avLst>
              <a:gd name="adj" fmla="val 55054"/>
            </a:avLst>
          </a:prstGeom>
          <a:gradFill rotWithShape="1">
            <a:gsLst>
              <a:gs pos="0">
                <a:srgbClr val="C9A227"/>
              </a:gs>
              <a:gs pos="100000">
                <a:srgbClr val="000000">
                  <a:alpha val="0"/>
                </a:srgbClr>
              </a:gs>
            </a:gsLst>
            <a:lin ang="0" scaled="1"/>
          </a:gradFill>
          <a:ln/>
        </p:spPr>
        <p:txBody>
          <a:bodyPr wrap="none" rtlCol="0" anchor="t"/>
          <a:lstStyle/>
          <a:p>
            <a:pPr marL="0" indent="0">
              <a:buNone/>
            </a:pPr>
            <a:endParaRPr lang="en-US" dirty="0"/>
          </a:p>
        </p:txBody>
      </p:sp>
      <p:sp>
        <p:nvSpPr>
          <p:cNvPr id="25" name="Text 20"/>
          <p:cNvSpPr/>
          <p:nvPr/>
        </p:nvSpPr>
        <p:spPr>
          <a:xfrm>
            <a:off x="4867275" y="2014984"/>
            <a:ext cx="3594735" cy="350044"/>
          </a:xfrm>
          <a:prstGeom prst="rect">
            <a:avLst/>
          </a:prstGeom>
          <a:noFill/>
          <a:ln/>
        </p:spPr>
        <p:txBody>
          <a:bodyPr wrap="square" lIns="0" tIns="0" rIns="0" bIns="0" rtlCol="0" anchor="t"/>
          <a:lstStyle/>
          <a:p>
            <a:pPr marL="0" indent="0" algn="l">
              <a:lnSpc>
                <a:spcPts val="1312"/>
              </a:lnSpc>
              <a:buNone/>
            </a:pPr>
            <a:r>
              <a:rPr lang="en-US" sz="820" dirty="0">
                <a:solidFill>
                  <a:schemeClr val="bg1"/>
                </a:solidFill>
                <a:latin typeface="Cambria" pitchFamily="34" charset="0"/>
                <a:ea typeface="Cambria" pitchFamily="34" charset="-122"/>
                <a:cs typeface="Cambria" pitchFamily="34" charset="-120"/>
              </a:rPr>
              <a:t>You are a </a:t>
            </a:r>
            <a:r>
              <a:rPr lang="en-US" sz="820" b="1" dirty="0">
                <a:solidFill>
                  <a:schemeClr val="bg1"/>
                </a:solidFill>
                <a:latin typeface="Cambria" pitchFamily="34" charset="0"/>
                <a:ea typeface="Cambria" pitchFamily="34" charset="-122"/>
                <a:cs typeface="Cambria" pitchFamily="34" charset="-120"/>
              </a:rPr>
              <a:t>beloved child of God</a:t>
            </a:r>
            <a:r>
              <a:rPr lang="en-US" sz="820" dirty="0">
                <a:solidFill>
                  <a:schemeClr val="bg1"/>
                </a:solidFill>
                <a:latin typeface="Cambria" pitchFamily="34" charset="0"/>
                <a:ea typeface="Cambria" pitchFamily="34" charset="-122"/>
                <a:cs typeface="Cambria" pitchFamily="34" charset="-120"/>
              </a:rPr>
              <a:t>.  This is not affirmation language, it is </a:t>
            </a:r>
            <a:r>
              <a:rPr lang="en-US" sz="820" b="1" dirty="0">
                <a:solidFill>
                  <a:schemeClr val="bg1"/>
                </a:solidFill>
                <a:latin typeface="Cambria" pitchFamily="34" charset="0"/>
                <a:ea typeface="Cambria" pitchFamily="34" charset="-122"/>
                <a:cs typeface="Cambria" pitchFamily="34" charset="-120"/>
              </a:rPr>
              <a:t>sacramental reality</a:t>
            </a:r>
            <a:r>
              <a:rPr lang="en-US" sz="820" dirty="0">
                <a:solidFill>
                  <a:schemeClr val="bg1"/>
                </a:solidFill>
                <a:latin typeface="Cambria" pitchFamily="34" charset="0"/>
                <a:ea typeface="Cambria" pitchFamily="34" charset="-122"/>
                <a:cs typeface="Cambria" pitchFamily="34" charset="-120"/>
              </a:rPr>
              <a:t> anchored in Christ.</a:t>
            </a:r>
            <a:endParaRPr lang="en-US" sz="820" dirty="0">
              <a:solidFill>
                <a:schemeClr val="bg1"/>
              </a:solidFill>
            </a:endParaRPr>
          </a:p>
        </p:txBody>
      </p:sp>
      <p:sp>
        <p:nvSpPr>
          <p:cNvPr id="26" name="Text 21"/>
          <p:cNvSpPr/>
          <p:nvPr/>
        </p:nvSpPr>
        <p:spPr>
          <a:xfrm>
            <a:off x="4963716" y="2448520"/>
            <a:ext cx="913998" cy="118021"/>
          </a:xfrm>
          <a:prstGeom prst="rect">
            <a:avLst/>
          </a:prstGeom>
          <a:noFill/>
          <a:ln/>
        </p:spPr>
        <p:txBody>
          <a:bodyPr wrap="none" lIns="0" tIns="0" rIns="0" bIns="0" rtlCol="0" anchor="ctr"/>
          <a:lstStyle/>
          <a:p>
            <a:pPr marL="0" indent="0" algn="l">
              <a:lnSpc>
                <a:spcPts val="930"/>
              </a:lnSpc>
              <a:buNone/>
            </a:pPr>
            <a:r>
              <a:rPr lang="en-US" sz="620" b="1" kern="0" spc="93" dirty="0">
                <a:solidFill>
                  <a:srgbClr val="C9A227">
                    <a:alpha val="65000"/>
                  </a:srgbClr>
                </a:solidFill>
                <a:latin typeface="Cambria" pitchFamily="34" charset="0"/>
                <a:ea typeface="Cambria" pitchFamily="34" charset="-122"/>
                <a:cs typeface="Cambria" pitchFamily="34" charset="-120"/>
              </a:rPr>
              <a:t>MOVEMENT TWO</a:t>
            </a:r>
            <a:endParaRPr lang="en-US" sz="620" dirty="0"/>
          </a:p>
        </p:txBody>
      </p:sp>
      <p:pic>
        <p:nvPicPr>
          <p:cNvPr id="27" name="Image 3" descr="preencoded.png"/>
          <p:cNvPicPr>
            <a:picLocks noChangeAspect="1"/>
          </p:cNvPicPr>
          <p:nvPr/>
        </p:nvPicPr>
        <p:blipFill>
          <a:blip>
            <a:alphaModFix amt="65000"/>
            <a:extLst>
              <a:ext uri="{96DAC541-7B7A-43D3-8B79-37D633B846F1}">
                <asvg:svgBlip xmlns:asvg="http://schemas.microsoft.com/office/drawing/2016/SVG/main" r:embed="rId4"/>
              </a:ext>
            </a:extLst>
          </a:blip>
          <a:stretch>
            <a:fillRect/>
          </a:stretch>
        </p:blipFill>
        <p:spPr>
          <a:xfrm>
            <a:off x="4827621" y="2441162"/>
            <a:ext cx="132588" cy="132588"/>
          </a:xfrm>
          <a:prstGeom prst="rect">
            <a:avLst/>
          </a:prstGeom>
        </p:spPr>
      </p:pic>
      <p:sp>
        <p:nvSpPr>
          <p:cNvPr id="28" name="Text 22"/>
          <p:cNvSpPr/>
          <p:nvPr/>
        </p:nvSpPr>
        <p:spPr>
          <a:xfrm>
            <a:off x="514350" y="2861816"/>
            <a:ext cx="4000500" cy="1635175"/>
          </a:xfrm>
          <a:prstGeom prst="roundRect">
            <a:avLst>
              <a:gd name="adj" fmla="val 5281"/>
            </a:avLst>
          </a:prstGeom>
          <a:solidFill>
            <a:srgbClr val="191440"/>
          </a:solidFill>
          <a:ln w="9525">
            <a:solidFill>
              <a:srgbClr val="C9A227">
                <a:alpha val="35000"/>
              </a:srgbClr>
            </a:solidFill>
          </a:ln>
        </p:spPr>
        <p:txBody>
          <a:bodyPr wrap="square" rtlCol="0" anchor="t"/>
          <a:lstStyle/>
          <a:p>
            <a:pPr marL="0" indent="0">
              <a:buNone/>
            </a:pPr>
            <a:endParaRPr lang="en-US" dirty="0"/>
          </a:p>
        </p:txBody>
      </p:sp>
      <p:sp>
        <p:nvSpPr>
          <p:cNvPr id="29" name="Text 23"/>
          <p:cNvSpPr/>
          <p:nvPr/>
        </p:nvSpPr>
        <p:spPr>
          <a:xfrm>
            <a:off x="4231481" y="2985641"/>
            <a:ext cx="143411" cy="139005"/>
          </a:xfrm>
          <a:prstGeom prst="rect">
            <a:avLst/>
          </a:prstGeom>
          <a:noFill/>
          <a:ln/>
        </p:spPr>
        <p:txBody>
          <a:bodyPr wrap="none" lIns="0" tIns="0" rIns="0" bIns="0" rtlCol="0" anchor="ctr"/>
          <a:lstStyle/>
          <a:p>
            <a:pPr marL="0" indent="0" algn="l">
              <a:lnSpc>
                <a:spcPts val="1095"/>
              </a:lnSpc>
              <a:buNone/>
            </a:pPr>
            <a:r>
              <a:rPr lang="en-US" sz="730" b="1" dirty="0">
                <a:solidFill>
                  <a:srgbClr val="C9A227"/>
                </a:solidFill>
                <a:latin typeface="Constantia" pitchFamily="34" charset="0"/>
                <a:ea typeface="Constantia" pitchFamily="34" charset="-122"/>
                <a:cs typeface="Constantia" pitchFamily="34" charset="-120"/>
              </a:rPr>
              <a:t>III</a:t>
            </a:r>
            <a:endParaRPr lang="en-US" sz="730" dirty="0"/>
          </a:p>
        </p:txBody>
      </p:sp>
      <p:sp>
        <p:nvSpPr>
          <p:cNvPr id="31" name="Text 24"/>
          <p:cNvSpPr/>
          <p:nvPr/>
        </p:nvSpPr>
        <p:spPr>
          <a:xfrm>
            <a:off x="752475" y="3293418"/>
            <a:ext cx="3770948" cy="299740"/>
          </a:xfrm>
          <a:prstGeom prst="rect">
            <a:avLst/>
          </a:prstGeom>
          <a:noFill/>
          <a:ln/>
        </p:spPr>
        <p:txBody>
          <a:bodyPr wrap="none" lIns="0" tIns="0" rIns="0" bIns="0" rtlCol="0" anchor="t"/>
          <a:lstStyle/>
          <a:p>
            <a:pPr marL="0" indent="0" algn="l">
              <a:lnSpc>
                <a:spcPts val="2360"/>
              </a:lnSpc>
              <a:spcAft>
                <a:spcPts val="560"/>
              </a:spcAft>
              <a:buNone/>
            </a:pPr>
            <a:r>
              <a:rPr lang="en-US" sz="2360" b="1" kern="0" spc="47" dirty="0">
                <a:solidFill>
                  <a:srgbClr val="C9A227"/>
                </a:solidFill>
                <a:effectLst>
                  <a:glow rad="714375">
                    <a:srgbClr val="C9A227">
                      <a:alpha val="9000"/>
                    </a:srgbClr>
                  </a:glow>
                </a:effectLst>
                <a:latin typeface="Constantia" pitchFamily="34" charset="0"/>
                <a:ea typeface="Constantia" pitchFamily="34" charset="-122"/>
                <a:cs typeface="Constantia" pitchFamily="34" charset="-120"/>
              </a:rPr>
              <a:t>ENCOUNTER</a:t>
            </a:r>
            <a:endParaRPr lang="en-US" sz="2360" dirty="0"/>
          </a:p>
        </p:txBody>
      </p:sp>
      <p:sp>
        <p:nvSpPr>
          <p:cNvPr id="32" name="Text 25"/>
          <p:cNvSpPr/>
          <p:nvPr/>
        </p:nvSpPr>
        <p:spPr>
          <a:xfrm>
            <a:off x="752475" y="3664148"/>
            <a:ext cx="285750" cy="13841"/>
          </a:xfrm>
          <a:prstGeom prst="roundRect">
            <a:avLst>
              <a:gd name="adj" fmla="val 55054"/>
            </a:avLst>
          </a:prstGeom>
          <a:gradFill rotWithShape="1">
            <a:gsLst>
              <a:gs pos="0">
                <a:srgbClr val="C9A227"/>
              </a:gs>
              <a:gs pos="100000">
                <a:srgbClr val="000000">
                  <a:alpha val="0"/>
                </a:srgbClr>
              </a:gs>
            </a:gsLst>
            <a:lin ang="0" scaled="1"/>
          </a:gradFill>
          <a:ln/>
        </p:spPr>
        <p:txBody>
          <a:bodyPr wrap="none" rtlCol="0" anchor="t"/>
          <a:lstStyle/>
          <a:p>
            <a:pPr marL="0" indent="0">
              <a:buNone/>
            </a:pPr>
            <a:endParaRPr lang="en-US" dirty="0"/>
          </a:p>
        </p:txBody>
      </p:sp>
      <p:sp>
        <p:nvSpPr>
          <p:cNvPr id="33" name="Text 26"/>
          <p:cNvSpPr/>
          <p:nvPr/>
        </p:nvSpPr>
        <p:spPr>
          <a:xfrm>
            <a:off x="752475" y="3764310"/>
            <a:ext cx="3594735" cy="350044"/>
          </a:xfrm>
          <a:prstGeom prst="rect">
            <a:avLst/>
          </a:prstGeom>
          <a:noFill/>
          <a:ln/>
        </p:spPr>
        <p:txBody>
          <a:bodyPr wrap="square" lIns="0" tIns="0" rIns="0" bIns="0" rtlCol="0" anchor="t"/>
          <a:lstStyle/>
          <a:p>
            <a:pPr marL="0" indent="0" algn="l">
              <a:lnSpc>
                <a:spcPts val="1312"/>
              </a:lnSpc>
              <a:buNone/>
            </a:pPr>
            <a:r>
              <a:rPr lang="en-US" sz="820" dirty="0">
                <a:solidFill>
                  <a:schemeClr val="bg1"/>
                </a:solidFill>
                <a:latin typeface="Cambria" pitchFamily="34" charset="0"/>
                <a:ea typeface="Cambria" pitchFamily="34" charset="-122"/>
                <a:cs typeface="Cambria" pitchFamily="34" charset="-120"/>
              </a:rPr>
              <a:t>Jesus, Scripture, the Holy Spirit, and the Eucharist are not </a:t>
            </a:r>
            <a:r>
              <a:rPr lang="en-US" sz="820" b="1" dirty="0">
                <a:solidFill>
                  <a:schemeClr val="bg1"/>
                </a:solidFill>
                <a:latin typeface="Cambria" pitchFamily="34" charset="0"/>
                <a:ea typeface="Cambria" pitchFamily="34" charset="-122"/>
                <a:cs typeface="Cambria" pitchFamily="34" charset="-120"/>
              </a:rPr>
              <a:t>topics,</a:t>
            </a:r>
            <a:r>
              <a:rPr lang="en-US" sz="820" dirty="0">
                <a:solidFill>
                  <a:schemeClr val="bg1"/>
                </a:solidFill>
                <a:latin typeface="Cambria" pitchFamily="34" charset="0"/>
                <a:ea typeface="Cambria" pitchFamily="34" charset="-122"/>
                <a:cs typeface="Cambria" pitchFamily="34" charset="-120"/>
              </a:rPr>
              <a:t> they are </a:t>
            </a:r>
            <a:r>
              <a:rPr lang="en-US" sz="820" b="1" dirty="0">
                <a:solidFill>
                  <a:schemeClr val="bg1"/>
                </a:solidFill>
                <a:latin typeface="Cambria" pitchFamily="34" charset="0"/>
                <a:ea typeface="Cambria" pitchFamily="34" charset="-122"/>
                <a:cs typeface="Cambria" pitchFamily="34" charset="-120"/>
              </a:rPr>
              <a:t>persons and presences</a:t>
            </a:r>
            <a:r>
              <a:rPr lang="en-US" sz="820" dirty="0">
                <a:solidFill>
                  <a:schemeClr val="bg1"/>
                </a:solidFill>
                <a:latin typeface="Cambria" pitchFamily="34" charset="0"/>
                <a:ea typeface="Cambria" pitchFamily="34" charset="-122"/>
                <a:cs typeface="Cambria" pitchFamily="34" charset="-120"/>
              </a:rPr>
              <a:t> to be met.</a:t>
            </a:r>
            <a:endParaRPr lang="en-US" sz="820" dirty="0">
              <a:solidFill>
                <a:schemeClr val="bg1"/>
              </a:solidFill>
            </a:endParaRPr>
          </a:p>
        </p:txBody>
      </p:sp>
      <p:sp>
        <p:nvSpPr>
          <p:cNvPr id="34" name="Text 27"/>
          <p:cNvSpPr/>
          <p:nvPr/>
        </p:nvSpPr>
        <p:spPr>
          <a:xfrm>
            <a:off x="848916" y="4197995"/>
            <a:ext cx="1031215" cy="118021"/>
          </a:xfrm>
          <a:prstGeom prst="rect">
            <a:avLst/>
          </a:prstGeom>
          <a:noFill/>
          <a:ln/>
        </p:spPr>
        <p:txBody>
          <a:bodyPr wrap="none" lIns="0" tIns="0" rIns="0" bIns="0" rtlCol="0" anchor="ctr"/>
          <a:lstStyle/>
          <a:p>
            <a:pPr marL="0" indent="0" algn="l">
              <a:lnSpc>
                <a:spcPts val="930"/>
              </a:lnSpc>
              <a:buNone/>
            </a:pPr>
            <a:r>
              <a:rPr lang="en-US" sz="620" b="1" kern="0" spc="93" dirty="0">
                <a:solidFill>
                  <a:srgbClr val="C9A227">
                    <a:alpha val="65000"/>
                  </a:srgbClr>
                </a:solidFill>
                <a:latin typeface="Cambria" pitchFamily="34" charset="0"/>
                <a:ea typeface="Cambria" pitchFamily="34" charset="-122"/>
                <a:cs typeface="Cambria" pitchFamily="34" charset="-120"/>
              </a:rPr>
              <a:t>MOVEMENT THREE</a:t>
            </a:r>
            <a:endParaRPr lang="en-US" sz="620" dirty="0"/>
          </a:p>
        </p:txBody>
      </p:sp>
      <p:pic>
        <p:nvPicPr>
          <p:cNvPr id="35" name="Image 5" descr="preencoded.png"/>
          <p:cNvPicPr>
            <a:picLocks noChangeAspect="1"/>
          </p:cNvPicPr>
          <p:nvPr/>
        </p:nvPicPr>
        <p:blipFill>
          <a:blip>
            <a:alphaModFix amt="65000"/>
            <a:extLst>
              <a:ext uri="{96DAC541-7B7A-43D3-8B79-37D633B846F1}">
                <asvg:svgBlip xmlns:asvg="http://schemas.microsoft.com/office/drawing/2016/SVG/main" r:embed="rId5"/>
              </a:ext>
            </a:extLst>
          </a:blip>
          <a:stretch>
            <a:fillRect/>
          </a:stretch>
        </p:blipFill>
        <p:spPr>
          <a:xfrm>
            <a:off x="712821" y="4190637"/>
            <a:ext cx="132588" cy="132588"/>
          </a:xfrm>
          <a:prstGeom prst="rect">
            <a:avLst/>
          </a:prstGeom>
        </p:spPr>
      </p:pic>
      <p:sp>
        <p:nvSpPr>
          <p:cNvPr id="36" name="Text 28"/>
          <p:cNvSpPr/>
          <p:nvPr/>
        </p:nvSpPr>
        <p:spPr>
          <a:xfrm>
            <a:off x="4629150" y="2861816"/>
            <a:ext cx="4000500" cy="1635175"/>
          </a:xfrm>
          <a:prstGeom prst="roundRect">
            <a:avLst>
              <a:gd name="adj" fmla="val 5281"/>
            </a:avLst>
          </a:prstGeom>
          <a:solidFill>
            <a:srgbClr val="1E1840"/>
          </a:solidFill>
          <a:ln w="9525">
            <a:solidFill>
              <a:srgbClr val="C9A227">
                <a:alpha val="35000"/>
              </a:srgbClr>
            </a:solidFill>
          </a:ln>
        </p:spPr>
        <p:txBody>
          <a:bodyPr wrap="square" rtlCol="0" anchor="t"/>
          <a:lstStyle/>
          <a:p>
            <a:pPr marL="0" indent="0">
              <a:buNone/>
            </a:pPr>
            <a:endParaRPr lang="en-US" dirty="0"/>
          </a:p>
        </p:txBody>
      </p:sp>
      <p:sp>
        <p:nvSpPr>
          <p:cNvPr id="37" name="Text 29"/>
          <p:cNvSpPr/>
          <p:nvPr/>
        </p:nvSpPr>
        <p:spPr>
          <a:xfrm>
            <a:off x="8358932" y="2985641"/>
            <a:ext cx="129495" cy="139005"/>
          </a:xfrm>
          <a:prstGeom prst="rect">
            <a:avLst/>
          </a:prstGeom>
          <a:noFill/>
          <a:ln/>
        </p:spPr>
        <p:txBody>
          <a:bodyPr wrap="none" lIns="0" tIns="0" rIns="0" bIns="0" rtlCol="0" anchor="ctr"/>
          <a:lstStyle/>
          <a:p>
            <a:pPr marL="0" indent="0" algn="l">
              <a:lnSpc>
                <a:spcPts val="1095"/>
              </a:lnSpc>
              <a:buNone/>
            </a:pPr>
            <a:r>
              <a:rPr lang="en-US" sz="730" b="1" dirty="0">
                <a:solidFill>
                  <a:srgbClr val="C9A227"/>
                </a:solidFill>
                <a:latin typeface="Constantia" pitchFamily="34" charset="0"/>
                <a:ea typeface="Constantia" pitchFamily="34" charset="-122"/>
                <a:cs typeface="Constantia" pitchFamily="34" charset="-120"/>
              </a:rPr>
              <a:t>IV</a:t>
            </a:r>
            <a:endParaRPr lang="en-US" sz="730" dirty="0"/>
          </a:p>
        </p:txBody>
      </p:sp>
      <p:sp>
        <p:nvSpPr>
          <p:cNvPr id="39" name="Text 30"/>
          <p:cNvSpPr/>
          <p:nvPr/>
        </p:nvSpPr>
        <p:spPr>
          <a:xfrm>
            <a:off x="4867275" y="3293418"/>
            <a:ext cx="3770948" cy="299740"/>
          </a:xfrm>
          <a:prstGeom prst="rect">
            <a:avLst/>
          </a:prstGeom>
          <a:noFill/>
          <a:ln/>
        </p:spPr>
        <p:txBody>
          <a:bodyPr wrap="none" lIns="0" tIns="0" rIns="0" bIns="0" rtlCol="0" anchor="t"/>
          <a:lstStyle/>
          <a:p>
            <a:pPr marL="0" indent="0" algn="l">
              <a:lnSpc>
                <a:spcPts val="2360"/>
              </a:lnSpc>
              <a:spcAft>
                <a:spcPts val="560"/>
              </a:spcAft>
              <a:buNone/>
            </a:pPr>
            <a:r>
              <a:rPr lang="en-US" sz="2360" b="1" kern="0" spc="47" dirty="0">
                <a:solidFill>
                  <a:srgbClr val="C9A227"/>
                </a:solidFill>
                <a:effectLst>
                  <a:glow rad="714375">
                    <a:srgbClr val="C9A227">
                      <a:alpha val="9000"/>
                    </a:srgbClr>
                  </a:glow>
                </a:effectLst>
                <a:latin typeface="Constantia" pitchFamily="34" charset="0"/>
                <a:ea typeface="Constantia" pitchFamily="34" charset="-122"/>
                <a:cs typeface="Constantia" pitchFamily="34" charset="-120"/>
              </a:rPr>
              <a:t>MISSION</a:t>
            </a:r>
            <a:endParaRPr lang="en-US" sz="2360" dirty="0"/>
          </a:p>
        </p:txBody>
      </p:sp>
      <p:sp>
        <p:nvSpPr>
          <p:cNvPr id="40" name="Text 31"/>
          <p:cNvSpPr/>
          <p:nvPr/>
        </p:nvSpPr>
        <p:spPr>
          <a:xfrm>
            <a:off x="4867275" y="3664148"/>
            <a:ext cx="285750" cy="13841"/>
          </a:xfrm>
          <a:prstGeom prst="roundRect">
            <a:avLst>
              <a:gd name="adj" fmla="val 55054"/>
            </a:avLst>
          </a:prstGeom>
          <a:gradFill rotWithShape="1">
            <a:gsLst>
              <a:gs pos="0">
                <a:srgbClr val="C9A227"/>
              </a:gs>
              <a:gs pos="100000">
                <a:srgbClr val="000000">
                  <a:alpha val="0"/>
                </a:srgbClr>
              </a:gs>
            </a:gsLst>
            <a:lin ang="0" scaled="1"/>
          </a:gradFill>
          <a:ln/>
        </p:spPr>
        <p:txBody>
          <a:bodyPr wrap="none" rtlCol="0" anchor="t"/>
          <a:lstStyle/>
          <a:p>
            <a:pPr marL="0" indent="0">
              <a:buNone/>
            </a:pPr>
            <a:endParaRPr lang="en-US" dirty="0"/>
          </a:p>
        </p:txBody>
      </p:sp>
      <p:sp>
        <p:nvSpPr>
          <p:cNvPr id="41" name="Text 32"/>
          <p:cNvSpPr/>
          <p:nvPr/>
        </p:nvSpPr>
        <p:spPr>
          <a:xfrm>
            <a:off x="4867275" y="3764310"/>
            <a:ext cx="3594735" cy="350044"/>
          </a:xfrm>
          <a:prstGeom prst="rect">
            <a:avLst/>
          </a:prstGeom>
          <a:noFill/>
          <a:ln/>
        </p:spPr>
        <p:txBody>
          <a:bodyPr wrap="square" lIns="0" tIns="0" rIns="0" bIns="0" rtlCol="0" anchor="t"/>
          <a:lstStyle/>
          <a:p>
            <a:pPr marL="0" indent="0" algn="l">
              <a:lnSpc>
                <a:spcPts val="1312"/>
              </a:lnSpc>
              <a:buNone/>
            </a:pPr>
            <a:r>
              <a:rPr lang="en-US" sz="820" dirty="0">
                <a:solidFill>
                  <a:schemeClr val="bg1"/>
                </a:solidFill>
                <a:latin typeface="Cambria" pitchFamily="34" charset="0"/>
                <a:ea typeface="Cambria" pitchFamily="34" charset="-122"/>
                <a:cs typeface="Cambria" pitchFamily="34" charset="-120"/>
              </a:rPr>
              <a:t>Confirmation is not a </a:t>
            </a:r>
            <a:r>
              <a:rPr lang="en-US" sz="820" b="1" dirty="0">
                <a:solidFill>
                  <a:schemeClr val="bg1"/>
                </a:solidFill>
                <a:latin typeface="Cambria" pitchFamily="34" charset="0"/>
                <a:ea typeface="Cambria" pitchFamily="34" charset="-122"/>
                <a:cs typeface="Cambria" pitchFamily="34" charset="-120"/>
              </a:rPr>
              <a:t>graduation</a:t>
            </a:r>
            <a:r>
              <a:rPr lang="en-US" sz="820" dirty="0">
                <a:solidFill>
                  <a:schemeClr val="bg1"/>
                </a:solidFill>
                <a:latin typeface="Cambria" pitchFamily="34" charset="0"/>
                <a:ea typeface="Cambria" pitchFamily="34" charset="-122"/>
                <a:cs typeface="Cambria" pitchFamily="34" charset="-120"/>
              </a:rPr>
              <a:t>.  It is a </a:t>
            </a:r>
            <a:r>
              <a:rPr lang="en-US" sz="820" b="1" dirty="0">
                <a:solidFill>
                  <a:schemeClr val="bg1"/>
                </a:solidFill>
                <a:latin typeface="Cambria" pitchFamily="34" charset="0"/>
                <a:ea typeface="Cambria" pitchFamily="34" charset="-122"/>
                <a:cs typeface="Cambria" pitchFamily="34" charset="-120"/>
              </a:rPr>
              <a:t>commissioning</a:t>
            </a:r>
            <a:r>
              <a:rPr lang="en-US" sz="820" dirty="0">
                <a:solidFill>
                  <a:schemeClr val="bg1"/>
                </a:solidFill>
                <a:latin typeface="Cambria" pitchFamily="34" charset="0"/>
                <a:ea typeface="Cambria" pitchFamily="34" charset="-122"/>
                <a:cs typeface="Cambria" pitchFamily="34" charset="-120"/>
              </a:rPr>
              <a:t>.  Every confirmed Catholic is sent.</a:t>
            </a:r>
            <a:endParaRPr lang="en-US" sz="820" dirty="0">
              <a:solidFill>
                <a:schemeClr val="bg1"/>
              </a:solidFill>
            </a:endParaRPr>
          </a:p>
        </p:txBody>
      </p:sp>
      <p:sp>
        <p:nvSpPr>
          <p:cNvPr id="42" name="Text 33"/>
          <p:cNvSpPr/>
          <p:nvPr/>
        </p:nvSpPr>
        <p:spPr>
          <a:xfrm>
            <a:off x="4963716" y="4197995"/>
            <a:ext cx="962129" cy="118021"/>
          </a:xfrm>
          <a:prstGeom prst="rect">
            <a:avLst/>
          </a:prstGeom>
          <a:noFill/>
          <a:ln/>
        </p:spPr>
        <p:txBody>
          <a:bodyPr wrap="none" lIns="0" tIns="0" rIns="0" bIns="0" rtlCol="0" anchor="ctr"/>
          <a:lstStyle/>
          <a:p>
            <a:pPr marL="0" indent="0" algn="l">
              <a:lnSpc>
                <a:spcPts val="930"/>
              </a:lnSpc>
              <a:buNone/>
            </a:pPr>
            <a:r>
              <a:rPr lang="en-US" sz="620" b="1" kern="0" spc="93" dirty="0">
                <a:solidFill>
                  <a:srgbClr val="C9A227">
                    <a:alpha val="65000"/>
                  </a:srgbClr>
                </a:solidFill>
                <a:latin typeface="Cambria" pitchFamily="34" charset="0"/>
                <a:ea typeface="Cambria" pitchFamily="34" charset="-122"/>
                <a:cs typeface="Cambria" pitchFamily="34" charset="-120"/>
              </a:rPr>
              <a:t>MOVEMENT FOUR</a:t>
            </a:r>
            <a:endParaRPr lang="en-US" sz="620" dirty="0"/>
          </a:p>
        </p:txBody>
      </p:sp>
      <p:pic>
        <p:nvPicPr>
          <p:cNvPr id="43" name="Image 7" descr="preencoded.png"/>
          <p:cNvPicPr>
            <a:picLocks noChangeAspect="1"/>
          </p:cNvPicPr>
          <p:nvPr/>
        </p:nvPicPr>
        <p:blipFill>
          <a:blip>
            <a:alphaModFix amt="65000"/>
            <a:extLst>
              <a:ext uri="{96DAC541-7B7A-43D3-8B79-37D633B846F1}">
                <asvg:svgBlip xmlns:asvg="http://schemas.microsoft.com/office/drawing/2016/SVG/main" r:embed="rId6"/>
              </a:ext>
            </a:extLst>
          </a:blip>
          <a:stretch>
            <a:fillRect/>
          </a:stretch>
        </p:blipFill>
        <p:spPr>
          <a:xfrm>
            <a:off x="4827621" y="4190637"/>
            <a:ext cx="132588" cy="132588"/>
          </a:xfrm>
          <a:prstGeom prst="rect">
            <a:avLst/>
          </a:prstGeom>
        </p:spPr>
      </p:pic>
      <p:sp>
        <p:nvSpPr>
          <p:cNvPr id="44" name="Text 34"/>
          <p:cNvSpPr/>
          <p:nvPr/>
        </p:nvSpPr>
        <p:spPr>
          <a:xfrm>
            <a:off x="4471690" y="3093095"/>
            <a:ext cx="200620" cy="200620"/>
          </a:xfrm>
          <a:prstGeom prst="ellipse">
            <a:avLst/>
          </a:prstGeom>
          <a:solidFill>
            <a:srgbClr val="0F0C1E"/>
          </a:solidFill>
          <a:ln w="9525">
            <a:solidFill>
              <a:srgbClr val="C9A227">
                <a:alpha val="35000"/>
              </a:srgbClr>
            </a:solidFill>
          </a:ln>
        </p:spPr>
        <p:txBody>
          <a:bodyPr wrap="none" rtlCol="0" anchor="t"/>
          <a:lstStyle/>
          <a:p>
            <a:pPr marL="0" indent="0">
              <a:buNone/>
            </a:pPr>
            <a:endParaRPr lang="en-US" dirty="0"/>
          </a:p>
        </p:txBody>
      </p:sp>
      <p:sp>
        <p:nvSpPr>
          <p:cNvPr id="45" name="Text 35"/>
          <p:cNvSpPr/>
          <p:nvPr/>
        </p:nvSpPr>
        <p:spPr>
          <a:xfrm>
            <a:off x="4543425" y="3164830"/>
            <a:ext cx="57150" cy="57150"/>
          </a:xfrm>
          <a:prstGeom prst="ellipse">
            <a:avLst/>
          </a:prstGeom>
          <a:solidFill>
            <a:srgbClr val="C9A227">
              <a:alpha val="70000"/>
            </a:srgbClr>
          </a:solidFill>
          <a:ln/>
        </p:spPr>
        <p:txBody>
          <a:bodyPr wrap="none" rtlCol="0" anchor="t"/>
          <a:lstStyle/>
          <a:p>
            <a:pPr marL="0" indent="0">
              <a:buNone/>
            </a:pPr>
            <a:endParaRPr lang="en-US" dirty="0"/>
          </a:p>
        </p:txBody>
      </p:sp>
      <p:sp>
        <p:nvSpPr>
          <p:cNvPr id="46" name="Text 36"/>
          <p:cNvSpPr/>
          <p:nvPr/>
        </p:nvSpPr>
        <p:spPr>
          <a:xfrm>
            <a:off x="0" y="0"/>
            <a:ext cx="9144000" cy="29170"/>
          </a:xfrm>
          <a:prstGeom prst="rect">
            <a:avLst/>
          </a:prstGeom>
          <a:gradFill rotWithShape="1">
            <a:gsLst>
              <a:gs pos="0">
                <a:srgbClr val="000000">
                  <a:alpha val="0"/>
                </a:srgbClr>
              </a:gs>
              <a:gs pos="30000">
                <a:srgbClr val="C9A227"/>
              </a:gs>
              <a:gs pos="70000">
                <a:srgbClr val="C9A227"/>
              </a:gs>
              <a:gs pos="100000">
                <a:srgbClr val="000000">
                  <a:alpha val="0"/>
                </a:srgbClr>
              </a:gs>
            </a:gsLst>
            <a:lin ang="0" scaled="1"/>
          </a:gradFill>
          <a:ln/>
        </p:spPr>
        <p:txBody>
          <a:bodyPr wrap="none" rtlCol="0" anchor="t"/>
          <a:lstStyle/>
          <a:p>
            <a:pPr marL="0" indent="0">
              <a:buNone/>
            </a:pPr>
            <a:endParaRPr lang="en-US" dirty="0"/>
          </a:p>
        </p:txBody>
      </p:sp>
      <p:sp>
        <p:nvSpPr>
          <p:cNvPr id="47" name="Text 37"/>
          <p:cNvSpPr/>
          <p:nvPr/>
        </p:nvSpPr>
        <p:spPr>
          <a:xfrm>
            <a:off x="0" y="5121920"/>
            <a:ext cx="9144000" cy="21580"/>
          </a:xfrm>
          <a:prstGeom prst="rect">
            <a:avLst/>
          </a:prstGeom>
          <a:gradFill rotWithShape="1">
            <a:gsLst>
              <a:gs pos="0">
                <a:srgbClr val="000000">
                  <a:alpha val="0"/>
                </a:srgbClr>
              </a:gs>
              <a:gs pos="50000">
                <a:srgbClr val="C9A227">
                  <a:alpha val="20000"/>
                </a:srgbClr>
              </a:gs>
              <a:gs pos="100000">
                <a:srgbClr val="000000">
                  <a:alpha val="0"/>
                </a:srgbClr>
              </a:gs>
            </a:gsLst>
            <a:lin ang="0" scaled="1"/>
          </a:gradFill>
          <a:ln/>
        </p:spPr>
        <p:txBody>
          <a:bodyPr wrap="none" rtlCol="0" anchor="t"/>
          <a:lstStyle/>
          <a:p>
            <a:pPr marL="0" indent="0">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1642"/>
        </a:solidFill>
        <a:effectLst/>
      </p:bgPr>
    </p:bg>
    <p:spTree>
      <p:nvGrpSpPr>
        <p:cNvPr id="1" name="">
          <a:extLst>
            <a:ext uri="{FF2B5EF4-FFF2-40B4-BE49-F238E27FC236}">
              <a16:creationId xmlns:a16="http://schemas.microsoft.com/office/drawing/2014/main" id="{A7CC4A4A-B607-7C8E-1B89-E4D763D4749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C589F88-03A6-50B7-EDC9-EE1AAC233F8B}"/>
              </a:ext>
            </a:extLst>
          </p:cNvPr>
          <p:cNvSpPr/>
          <p:nvPr/>
        </p:nvSpPr>
        <p:spPr>
          <a:xfrm>
            <a:off x="0" y="0"/>
            <a:ext cx="9144000" cy="5143500"/>
          </a:xfrm>
          <a:prstGeom prst="rect">
            <a:avLst/>
          </a:prstGeom>
          <a:gradFill rotWithShape="1">
            <a:gsLst>
              <a:gs pos="0">
                <a:srgbClr val="C9A227">
                  <a:alpha val="6000"/>
                </a:srgbClr>
              </a:gs>
              <a:gs pos="55000">
                <a:srgbClr val="000000">
                  <a:alpha val="0"/>
                </a:srgbClr>
              </a:gs>
            </a:gsLst>
            <a:path path="circle">
              <a:fillToRect l="90000" t="50000" r="10000" b="50000"/>
            </a:path>
          </a:gradFill>
          <a:ln/>
        </p:spPr>
        <p:txBody>
          <a:bodyPr wrap="square" rtlCol="0" anchor="t"/>
          <a:lstStyle/>
          <a:p>
            <a:pPr marL="0" indent="0">
              <a:buNone/>
            </a:pPr>
            <a:endParaRPr lang="en-US" dirty="0"/>
          </a:p>
        </p:txBody>
      </p:sp>
      <p:sp>
        <p:nvSpPr>
          <p:cNvPr id="3" name="Text 1">
            <a:extLst>
              <a:ext uri="{FF2B5EF4-FFF2-40B4-BE49-F238E27FC236}">
                <a16:creationId xmlns:a16="http://schemas.microsoft.com/office/drawing/2014/main" id="{111C5F8A-81A3-A97A-2753-AF36484329BB}"/>
              </a:ext>
            </a:extLst>
          </p:cNvPr>
          <p:cNvSpPr/>
          <p:nvPr/>
        </p:nvSpPr>
        <p:spPr>
          <a:xfrm>
            <a:off x="0" y="0"/>
            <a:ext cx="9144000" cy="5143500"/>
          </a:xfrm>
          <a:prstGeom prst="rect">
            <a:avLst/>
          </a:prstGeom>
          <a:gradFill rotWithShape="1">
            <a:gsLst>
              <a:gs pos="0">
                <a:srgbClr val="243363">
                  <a:alpha val="50000"/>
                </a:srgbClr>
              </a:gs>
              <a:gs pos="60000">
                <a:srgbClr val="000000">
                  <a:alpha val="0"/>
                </a:srgbClr>
              </a:gs>
            </a:gsLst>
            <a:path path="circle">
              <a:fillToRect l="10000" t="50000" r="90000" b="50000"/>
            </a:path>
          </a:gradFill>
          <a:ln/>
        </p:spPr>
        <p:txBody>
          <a:bodyPr wrap="square" rtlCol="0" anchor="t"/>
          <a:lstStyle/>
          <a:p>
            <a:pPr marL="0" indent="0">
              <a:buNone/>
            </a:pPr>
            <a:endParaRPr lang="en-US" dirty="0"/>
          </a:p>
        </p:txBody>
      </p:sp>
      <p:sp>
        <p:nvSpPr>
          <p:cNvPr id="4" name="Text 2">
            <a:extLst>
              <a:ext uri="{FF2B5EF4-FFF2-40B4-BE49-F238E27FC236}">
                <a16:creationId xmlns:a16="http://schemas.microsoft.com/office/drawing/2014/main" id="{5578FDAD-C7A6-E7B6-D23C-E6092329CBEC}"/>
              </a:ext>
            </a:extLst>
          </p:cNvPr>
          <p:cNvSpPr/>
          <p:nvPr/>
        </p:nvSpPr>
        <p:spPr>
          <a:xfrm>
            <a:off x="4292198" y="939924"/>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5" name="Text 3">
            <a:extLst>
              <a:ext uri="{FF2B5EF4-FFF2-40B4-BE49-F238E27FC236}">
                <a16:creationId xmlns:a16="http://schemas.microsoft.com/office/drawing/2014/main" id="{CAA60888-5195-525E-12BE-DDE16B4A8DF1}"/>
              </a:ext>
            </a:extLst>
          </p:cNvPr>
          <p:cNvSpPr/>
          <p:nvPr/>
        </p:nvSpPr>
        <p:spPr>
          <a:xfrm>
            <a:off x="4292198" y="1690911"/>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6" name="Text 4">
            <a:extLst>
              <a:ext uri="{FF2B5EF4-FFF2-40B4-BE49-F238E27FC236}">
                <a16:creationId xmlns:a16="http://schemas.microsoft.com/office/drawing/2014/main" id="{66676D5B-AC5B-51F3-D629-FA6009AB92FF}"/>
              </a:ext>
            </a:extLst>
          </p:cNvPr>
          <p:cNvSpPr/>
          <p:nvPr/>
        </p:nvSpPr>
        <p:spPr>
          <a:xfrm>
            <a:off x="4292198" y="2442046"/>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7" name="Text 5">
            <a:extLst>
              <a:ext uri="{FF2B5EF4-FFF2-40B4-BE49-F238E27FC236}">
                <a16:creationId xmlns:a16="http://schemas.microsoft.com/office/drawing/2014/main" id="{E993C89E-05B2-5C03-7FA7-37AFBAFD1EAD}"/>
              </a:ext>
            </a:extLst>
          </p:cNvPr>
          <p:cNvSpPr/>
          <p:nvPr/>
        </p:nvSpPr>
        <p:spPr>
          <a:xfrm>
            <a:off x="4292198" y="3193182"/>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8" name="Text 6">
            <a:extLst>
              <a:ext uri="{FF2B5EF4-FFF2-40B4-BE49-F238E27FC236}">
                <a16:creationId xmlns:a16="http://schemas.microsoft.com/office/drawing/2014/main" id="{356044A1-2D9A-D417-1923-6C47BF0D164A}"/>
              </a:ext>
            </a:extLst>
          </p:cNvPr>
          <p:cNvSpPr/>
          <p:nvPr/>
        </p:nvSpPr>
        <p:spPr>
          <a:xfrm>
            <a:off x="4292198" y="3944317"/>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9" name="Text 7">
            <a:extLst>
              <a:ext uri="{FF2B5EF4-FFF2-40B4-BE49-F238E27FC236}">
                <a16:creationId xmlns:a16="http://schemas.microsoft.com/office/drawing/2014/main" id="{02FE76B9-F782-35A9-22AE-7CC3908D15FD}"/>
              </a:ext>
            </a:extLst>
          </p:cNvPr>
          <p:cNvSpPr/>
          <p:nvPr/>
        </p:nvSpPr>
        <p:spPr>
          <a:xfrm>
            <a:off x="4292198" y="4695453"/>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10" name="Text 8">
            <a:extLst>
              <a:ext uri="{FF2B5EF4-FFF2-40B4-BE49-F238E27FC236}">
                <a16:creationId xmlns:a16="http://schemas.microsoft.com/office/drawing/2014/main" id="{93A5C491-89BA-5921-0F1E-D0D979EA83E8}"/>
              </a:ext>
            </a:extLst>
          </p:cNvPr>
          <p:cNvSpPr/>
          <p:nvPr/>
        </p:nvSpPr>
        <p:spPr>
          <a:xfrm>
            <a:off x="4723616" y="1292200"/>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11" name="Text 9">
            <a:extLst>
              <a:ext uri="{FF2B5EF4-FFF2-40B4-BE49-F238E27FC236}">
                <a16:creationId xmlns:a16="http://schemas.microsoft.com/office/drawing/2014/main" id="{568E6F42-B009-D04C-9911-4F9270DF322A}"/>
              </a:ext>
            </a:extLst>
          </p:cNvPr>
          <p:cNvSpPr/>
          <p:nvPr/>
        </p:nvSpPr>
        <p:spPr>
          <a:xfrm>
            <a:off x="4723616" y="2054945"/>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12" name="Text 10">
            <a:extLst>
              <a:ext uri="{FF2B5EF4-FFF2-40B4-BE49-F238E27FC236}">
                <a16:creationId xmlns:a16="http://schemas.microsoft.com/office/drawing/2014/main" id="{EFDF26D8-5C45-9296-3882-21A39E632BED}"/>
              </a:ext>
            </a:extLst>
          </p:cNvPr>
          <p:cNvSpPr/>
          <p:nvPr/>
        </p:nvSpPr>
        <p:spPr>
          <a:xfrm>
            <a:off x="4723616" y="2817689"/>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13" name="Text 11">
            <a:extLst>
              <a:ext uri="{FF2B5EF4-FFF2-40B4-BE49-F238E27FC236}">
                <a16:creationId xmlns:a16="http://schemas.microsoft.com/office/drawing/2014/main" id="{2D035A92-533E-B8DA-53E2-5E15848FD19C}"/>
              </a:ext>
            </a:extLst>
          </p:cNvPr>
          <p:cNvSpPr/>
          <p:nvPr/>
        </p:nvSpPr>
        <p:spPr>
          <a:xfrm>
            <a:off x="4723616" y="3580433"/>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14" name="Text 12">
            <a:extLst>
              <a:ext uri="{FF2B5EF4-FFF2-40B4-BE49-F238E27FC236}">
                <a16:creationId xmlns:a16="http://schemas.microsoft.com/office/drawing/2014/main" id="{719A5DA8-0C26-5DE2-DD27-0FE96EAA611A}"/>
              </a:ext>
            </a:extLst>
          </p:cNvPr>
          <p:cNvSpPr/>
          <p:nvPr/>
        </p:nvSpPr>
        <p:spPr>
          <a:xfrm>
            <a:off x="4723616" y="4343177"/>
            <a:ext cx="128141" cy="7590"/>
          </a:xfrm>
          <a:prstGeom prst="rect">
            <a:avLst/>
          </a:prstGeom>
          <a:solidFill>
            <a:srgbClr val="C9A227">
              <a:alpha val="35000"/>
            </a:srgbClr>
          </a:solidFill>
          <a:ln/>
        </p:spPr>
        <p:txBody>
          <a:bodyPr wrap="none" rtlCol="0" anchor="t"/>
          <a:lstStyle/>
          <a:p>
            <a:pPr marL="0" indent="0">
              <a:buNone/>
            </a:pPr>
            <a:endParaRPr lang="en-US" dirty="0"/>
          </a:p>
        </p:txBody>
      </p:sp>
      <p:sp>
        <p:nvSpPr>
          <p:cNvPr id="15" name="Text 13">
            <a:extLst>
              <a:ext uri="{FF2B5EF4-FFF2-40B4-BE49-F238E27FC236}">
                <a16:creationId xmlns:a16="http://schemas.microsoft.com/office/drawing/2014/main" id="{2BE1CA51-4B45-5CF8-16D3-5D8C489EC4EF}"/>
              </a:ext>
            </a:extLst>
          </p:cNvPr>
          <p:cNvSpPr/>
          <p:nvPr/>
        </p:nvSpPr>
        <p:spPr>
          <a:xfrm>
            <a:off x="0" y="505420"/>
            <a:ext cx="9144000" cy="9525"/>
          </a:xfrm>
          <a:prstGeom prst="rect">
            <a:avLst/>
          </a:prstGeom>
          <a:solidFill>
            <a:srgbClr val="C9A227">
              <a:alpha val="25000"/>
            </a:srgbClr>
          </a:solidFill>
          <a:ln/>
        </p:spPr>
        <p:txBody>
          <a:bodyPr wrap="none" rtlCol="0" anchor="t"/>
          <a:lstStyle/>
          <a:p>
            <a:pPr marL="0" indent="0">
              <a:buNone/>
            </a:pPr>
            <a:endParaRPr lang="en-US" dirty="0"/>
          </a:p>
        </p:txBody>
      </p:sp>
      <p:pic>
        <p:nvPicPr>
          <p:cNvPr id="16" name="Image 0" descr="preencoded.png">
            <a:extLst>
              <a:ext uri="{FF2B5EF4-FFF2-40B4-BE49-F238E27FC236}">
                <a16:creationId xmlns:a16="http://schemas.microsoft.com/office/drawing/2014/main" id="{379C3136-B37B-EE83-E378-1555304B0E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2070" y="152400"/>
            <a:ext cx="257770" cy="257770"/>
          </a:xfrm>
          <a:prstGeom prst="rect">
            <a:avLst/>
          </a:prstGeom>
        </p:spPr>
      </p:pic>
      <p:sp>
        <p:nvSpPr>
          <p:cNvPr id="17" name="Text 14">
            <a:extLst>
              <a:ext uri="{FF2B5EF4-FFF2-40B4-BE49-F238E27FC236}">
                <a16:creationId xmlns:a16="http://schemas.microsoft.com/office/drawing/2014/main" id="{BC893D39-1B77-6F1C-5C1D-F3A2BBC19B8A}"/>
              </a:ext>
            </a:extLst>
          </p:cNvPr>
          <p:cNvSpPr/>
          <p:nvPr/>
        </p:nvSpPr>
        <p:spPr>
          <a:xfrm>
            <a:off x="757982" y="152400"/>
            <a:ext cx="21580" cy="257770"/>
          </a:xfrm>
          <a:prstGeom prst="roundRect">
            <a:avLst>
              <a:gd name="adj" fmla="val 64736"/>
            </a:avLst>
          </a:prstGeom>
          <a:solidFill>
            <a:srgbClr val="C9A227"/>
          </a:solidFill>
          <a:ln/>
        </p:spPr>
        <p:txBody>
          <a:bodyPr wrap="none" rtlCol="0" anchor="t"/>
          <a:lstStyle/>
          <a:p>
            <a:pPr marL="0" indent="0">
              <a:buNone/>
            </a:pPr>
            <a:endParaRPr lang="en-US" dirty="0"/>
          </a:p>
        </p:txBody>
      </p:sp>
      <p:sp>
        <p:nvSpPr>
          <p:cNvPr id="18" name="Text 15">
            <a:extLst>
              <a:ext uri="{FF2B5EF4-FFF2-40B4-BE49-F238E27FC236}">
                <a16:creationId xmlns:a16="http://schemas.microsoft.com/office/drawing/2014/main" id="{9C528831-4D63-D3FC-C8EF-92FE82C5ED22}"/>
              </a:ext>
            </a:extLst>
          </p:cNvPr>
          <p:cNvSpPr/>
          <p:nvPr/>
        </p:nvSpPr>
        <p:spPr>
          <a:xfrm>
            <a:off x="907703" y="128141"/>
            <a:ext cx="2530480" cy="133201"/>
          </a:xfrm>
          <a:prstGeom prst="rect">
            <a:avLst/>
          </a:prstGeom>
          <a:noFill/>
          <a:ln/>
        </p:spPr>
        <p:txBody>
          <a:bodyPr wrap="none" lIns="0" tIns="0" rIns="0" bIns="0" rtlCol="0" anchor="t"/>
          <a:lstStyle/>
          <a:p>
            <a:pPr marL="0" indent="0" algn="l">
              <a:lnSpc>
                <a:spcPts val="1050"/>
              </a:lnSpc>
              <a:buNone/>
            </a:pPr>
            <a:r>
              <a:rPr lang="en-US" sz="700" kern="0" spc="84" dirty="0">
                <a:solidFill>
                  <a:srgbClr val="C9A227"/>
                </a:solidFill>
                <a:latin typeface="Cambria" pitchFamily="34" charset="0"/>
                <a:ea typeface="Cambria" pitchFamily="34" charset="-122"/>
                <a:cs typeface="Cambria" pitchFamily="34" charset="-120"/>
              </a:rPr>
              <a:t>ELEVEN-MONTH JOURNEY</a:t>
            </a:r>
            <a:endParaRPr lang="en-US" sz="700" dirty="0"/>
          </a:p>
        </p:txBody>
      </p:sp>
      <p:sp>
        <p:nvSpPr>
          <p:cNvPr id="19" name="Text 16">
            <a:extLst>
              <a:ext uri="{FF2B5EF4-FFF2-40B4-BE49-F238E27FC236}">
                <a16:creationId xmlns:a16="http://schemas.microsoft.com/office/drawing/2014/main" id="{0CBA633C-4BC7-D277-D04B-735C6BA16660}"/>
              </a:ext>
            </a:extLst>
          </p:cNvPr>
          <p:cNvSpPr/>
          <p:nvPr/>
        </p:nvSpPr>
        <p:spPr>
          <a:xfrm>
            <a:off x="907703" y="261342"/>
            <a:ext cx="2530480" cy="173087"/>
          </a:xfrm>
          <a:prstGeom prst="rect">
            <a:avLst/>
          </a:prstGeom>
          <a:noFill/>
          <a:ln/>
        </p:spPr>
        <p:txBody>
          <a:bodyPr wrap="none" lIns="0" tIns="0" rIns="0" bIns="0" rtlCol="0" anchor="ctr"/>
          <a:lstStyle/>
          <a:p>
            <a:pPr marL="0" indent="0" algn="l">
              <a:lnSpc>
                <a:spcPts val="1364"/>
              </a:lnSpc>
              <a:buNone/>
            </a:pPr>
            <a:r>
              <a:rPr lang="en-US" sz="1240" b="1" kern="0" spc="12" dirty="0">
                <a:solidFill>
                  <a:srgbClr val="F4EFE6"/>
                </a:solidFill>
                <a:latin typeface="Constantia" pitchFamily="34" charset="0"/>
                <a:ea typeface="Constantia" pitchFamily="34" charset="-122"/>
                <a:cs typeface="Constantia" pitchFamily="34" charset="-120"/>
              </a:rPr>
              <a:t>A Year-Round Formation Process</a:t>
            </a:r>
            <a:endParaRPr lang="en-US" sz="1240" dirty="0"/>
          </a:p>
        </p:txBody>
      </p:sp>
      <p:sp>
        <p:nvSpPr>
          <p:cNvPr id="20" name="Text 17">
            <a:extLst>
              <a:ext uri="{FF2B5EF4-FFF2-40B4-BE49-F238E27FC236}">
                <a16:creationId xmlns:a16="http://schemas.microsoft.com/office/drawing/2014/main" id="{F5277C19-10F1-2830-D1F7-24B2E45EBDFA}"/>
              </a:ext>
            </a:extLst>
          </p:cNvPr>
          <p:cNvSpPr/>
          <p:nvPr/>
        </p:nvSpPr>
        <p:spPr>
          <a:xfrm>
            <a:off x="500658" y="585936"/>
            <a:ext cx="3785741" cy="715566"/>
          </a:xfrm>
          <a:prstGeom prst="roundRect">
            <a:avLst>
              <a:gd name="adj" fmla="val 6922"/>
            </a:avLst>
          </a:prstGeom>
          <a:solidFill>
            <a:srgbClr val="243363"/>
          </a:solidFill>
          <a:ln w="9525">
            <a:solidFill>
              <a:srgbClr val="C9A227">
                <a:alpha val="14000"/>
              </a:srgbClr>
            </a:solidFill>
          </a:ln>
        </p:spPr>
        <p:txBody>
          <a:bodyPr wrap="square" rtlCol="0" anchor="t"/>
          <a:lstStyle/>
          <a:p>
            <a:pPr marL="0" indent="0">
              <a:buNone/>
            </a:pPr>
            <a:endParaRPr lang="en-US" dirty="0"/>
          </a:p>
        </p:txBody>
      </p:sp>
      <p:sp>
        <p:nvSpPr>
          <p:cNvPr id="21" name="Text 18">
            <a:extLst>
              <a:ext uri="{FF2B5EF4-FFF2-40B4-BE49-F238E27FC236}">
                <a16:creationId xmlns:a16="http://schemas.microsoft.com/office/drawing/2014/main" id="{894FCE54-8C92-DD13-F815-0F8CA99F63A1}"/>
              </a:ext>
            </a:extLst>
          </p:cNvPr>
          <p:cNvSpPr/>
          <p:nvPr/>
        </p:nvSpPr>
        <p:spPr>
          <a:xfrm>
            <a:off x="237098" y="800546"/>
            <a:ext cx="3953455" cy="67270"/>
          </a:xfrm>
          <a:prstGeom prst="rect">
            <a:avLst/>
          </a:prstGeom>
          <a:noFill/>
          <a:ln/>
        </p:spPr>
        <p:txBody>
          <a:bodyPr wrap="none" lIns="0" tIns="0" rIns="0" bIns="0" rtlCol="0" anchor="t"/>
          <a:lstStyle/>
          <a:p>
            <a:pPr marL="0" indent="0" algn="r">
              <a:lnSpc>
                <a:spcPts val="530"/>
              </a:lnSpc>
              <a:buNone/>
            </a:pPr>
            <a:r>
              <a:rPr lang="en-US" sz="530" b="1" kern="0" spc="69" dirty="0">
                <a:solidFill>
                  <a:srgbClr val="C9A227"/>
                </a:solidFill>
                <a:latin typeface="Cambria" pitchFamily="34" charset="0"/>
                <a:ea typeface="Cambria" pitchFamily="34" charset="-122"/>
                <a:cs typeface="Cambria" pitchFamily="34" charset="-120"/>
              </a:rPr>
              <a:t>MONTH 1</a:t>
            </a:r>
            <a:endParaRPr lang="en-US" sz="530" dirty="0"/>
          </a:p>
        </p:txBody>
      </p:sp>
      <p:sp>
        <p:nvSpPr>
          <p:cNvPr id="22" name="Text 19">
            <a:extLst>
              <a:ext uri="{FF2B5EF4-FFF2-40B4-BE49-F238E27FC236}">
                <a16:creationId xmlns:a16="http://schemas.microsoft.com/office/drawing/2014/main" id="{F0031C19-62D3-BA5E-E4E9-9EFBCCBC2288}"/>
              </a:ext>
            </a:extLst>
          </p:cNvPr>
          <p:cNvSpPr/>
          <p:nvPr/>
        </p:nvSpPr>
        <p:spPr>
          <a:xfrm>
            <a:off x="237098" y="875407"/>
            <a:ext cx="3953455" cy="106561"/>
          </a:xfrm>
          <a:prstGeom prst="rect">
            <a:avLst/>
          </a:prstGeom>
          <a:noFill/>
          <a:ln/>
        </p:spPr>
        <p:txBody>
          <a:bodyPr wrap="none" lIns="0" tIns="0" rIns="0" bIns="0" rtlCol="0" anchor="t"/>
          <a:lstStyle/>
          <a:p>
            <a:pPr marL="0" indent="0" algn="r">
              <a:lnSpc>
                <a:spcPts val="839"/>
              </a:lnSpc>
              <a:buNone/>
            </a:pPr>
            <a:r>
              <a:rPr lang="en-US" sz="730" b="1" dirty="0">
                <a:solidFill>
                  <a:srgbClr val="F4EFE6"/>
                </a:solidFill>
                <a:latin typeface="Constantia" pitchFamily="34" charset="0"/>
                <a:ea typeface="Constantia" pitchFamily="34" charset="-122"/>
                <a:cs typeface="Constantia" pitchFamily="34" charset="-120"/>
              </a:rPr>
              <a:t>Belonging</a:t>
            </a:r>
            <a:endParaRPr lang="en-US" sz="730" dirty="0"/>
          </a:p>
        </p:txBody>
      </p:sp>
      <p:sp>
        <p:nvSpPr>
          <p:cNvPr id="23" name="Text 20">
            <a:extLst>
              <a:ext uri="{FF2B5EF4-FFF2-40B4-BE49-F238E27FC236}">
                <a16:creationId xmlns:a16="http://schemas.microsoft.com/office/drawing/2014/main" id="{B5D0459C-A247-4ED4-8944-3B05F7126C9D}"/>
              </a:ext>
            </a:extLst>
          </p:cNvPr>
          <p:cNvSpPr/>
          <p:nvPr/>
        </p:nvSpPr>
        <p:spPr>
          <a:xfrm>
            <a:off x="237098" y="989558"/>
            <a:ext cx="3953455" cy="97185"/>
          </a:xfrm>
          <a:prstGeom prst="rect">
            <a:avLst/>
          </a:prstGeom>
          <a:noFill/>
          <a:ln/>
        </p:spPr>
        <p:txBody>
          <a:bodyPr wrap="none" lIns="0" tIns="0" rIns="0" bIns="0" rtlCol="0" anchor="t"/>
          <a:lstStyle/>
          <a:p>
            <a:pPr marL="0" indent="0" algn="r">
              <a:lnSpc>
                <a:spcPts val="767"/>
              </a:lnSpc>
              <a:buNone/>
            </a:pPr>
            <a:r>
              <a:rPr lang="en-US" sz="590" dirty="0">
                <a:solidFill>
                  <a:srgbClr val="A8B4CC"/>
                </a:solidFill>
                <a:latin typeface="Cambria" pitchFamily="34" charset="0"/>
                <a:ea typeface="Cambria" pitchFamily="34" charset="-122"/>
                <a:cs typeface="Cambria" pitchFamily="34" charset="-120"/>
              </a:rPr>
              <a:t>Baptism makes us members of God's family.</a:t>
            </a:r>
            <a:endParaRPr lang="en-US" sz="590" dirty="0"/>
          </a:p>
        </p:txBody>
      </p:sp>
      <p:sp>
        <p:nvSpPr>
          <p:cNvPr id="24" name="Text 21">
            <a:extLst>
              <a:ext uri="{FF2B5EF4-FFF2-40B4-BE49-F238E27FC236}">
                <a16:creationId xmlns:a16="http://schemas.microsoft.com/office/drawing/2014/main" id="{56F4D2F9-91EF-B287-7871-76AAA3CBE43D}"/>
              </a:ext>
            </a:extLst>
          </p:cNvPr>
          <p:cNvSpPr/>
          <p:nvPr/>
        </p:nvSpPr>
        <p:spPr>
          <a:xfrm>
            <a:off x="500658" y="1336923"/>
            <a:ext cx="3785741" cy="715714"/>
          </a:xfrm>
          <a:prstGeom prst="roundRect">
            <a:avLst>
              <a:gd name="adj" fmla="val 6920"/>
            </a:avLst>
          </a:prstGeom>
          <a:solidFill>
            <a:srgbClr val="1E3A5F"/>
          </a:solidFill>
          <a:ln w="9525">
            <a:solidFill>
              <a:srgbClr val="C9A227">
                <a:alpha val="14000"/>
              </a:srgbClr>
            </a:solidFill>
          </a:ln>
        </p:spPr>
        <p:txBody>
          <a:bodyPr wrap="square" rtlCol="0" anchor="t"/>
          <a:lstStyle/>
          <a:p>
            <a:pPr marL="0" indent="0">
              <a:buNone/>
            </a:pPr>
            <a:endParaRPr lang="en-US" dirty="0"/>
          </a:p>
        </p:txBody>
      </p:sp>
      <p:sp>
        <p:nvSpPr>
          <p:cNvPr id="25" name="Text 22">
            <a:extLst>
              <a:ext uri="{FF2B5EF4-FFF2-40B4-BE49-F238E27FC236}">
                <a16:creationId xmlns:a16="http://schemas.microsoft.com/office/drawing/2014/main" id="{A6E1F638-BC3F-BCC1-9250-A32B4077F193}"/>
              </a:ext>
            </a:extLst>
          </p:cNvPr>
          <p:cNvSpPr/>
          <p:nvPr/>
        </p:nvSpPr>
        <p:spPr>
          <a:xfrm>
            <a:off x="237098" y="1551682"/>
            <a:ext cx="3953455" cy="67270"/>
          </a:xfrm>
          <a:prstGeom prst="rect">
            <a:avLst/>
          </a:prstGeom>
          <a:noFill/>
          <a:ln/>
        </p:spPr>
        <p:txBody>
          <a:bodyPr wrap="none" lIns="0" tIns="0" rIns="0" bIns="0" rtlCol="0" anchor="t"/>
          <a:lstStyle/>
          <a:p>
            <a:pPr marL="0" indent="0" algn="r">
              <a:lnSpc>
                <a:spcPts val="530"/>
              </a:lnSpc>
              <a:buNone/>
            </a:pPr>
            <a:r>
              <a:rPr lang="en-US" sz="530" b="1" kern="0" spc="69" dirty="0">
                <a:solidFill>
                  <a:srgbClr val="C9A227"/>
                </a:solidFill>
                <a:latin typeface="Cambria" pitchFamily="34" charset="0"/>
                <a:ea typeface="Cambria" pitchFamily="34" charset="-122"/>
                <a:cs typeface="Cambria" pitchFamily="34" charset="-120"/>
              </a:rPr>
              <a:t>MONTH 3</a:t>
            </a:r>
            <a:endParaRPr lang="en-US" sz="530" dirty="0"/>
          </a:p>
        </p:txBody>
      </p:sp>
      <p:sp>
        <p:nvSpPr>
          <p:cNvPr id="26" name="Text 23">
            <a:extLst>
              <a:ext uri="{FF2B5EF4-FFF2-40B4-BE49-F238E27FC236}">
                <a16:creationId xmlns:a16="http://schemas.microsoft.com/office/drawing/2014/main" id="{56AFABCE-98D8-607E-0D07-E931192DF0A9}"/>
              </a:ext>
            </a:extLst>
          </p:cNvPr>
          <p:cNvSpPr/>
          <p:nvPr/>
        </p:nvSpPr>
        <p:spPr>
          <a:xfrm>
            <a:off x="237098" y="1626543"/>
            <a:ext cx="3953455" cy="106561"/>
          </a:xfrm>
          <a:prstGeom prst="rect">
            <a:avLst/>
          </a:prstGeom>
          <a:noFill/>
          <a:ln/>
        </p:spPr>
        <p:txBody>
          <a:bodyPr wrap="none" lIns="0" tIns="0" rIns="0" bIns="0" rtlCol="0" anchor="t"/>
          <a:lstStyle/>
          <a:p>
            <a:pPr marL="0" indent="0" algn="r">
              <a:lnSpc>
                <a:spcPts val="839"/>
              </a:lnSpc>
              <a:buNone/>
            </a:pPr>
            <a:r>
              <a:rPr lang="en-US" sz="730" b="1" dirty="0">
                <a:solidFill>
                  <a:srgbClr val="F4EFE6"/>
                </a:solidFill>
                <a:latin typeface="Constantia" pitchFamily="34" charset="0"/>
                <a:ea typeface="Constantia" pitchFamily="34" charset="-122"/>
                <a:cs typeface="Constantia" pitchFamily="34" charset="-120"/>
              </a:rPr>
              <a:t>Identity (Part II)</a:t>
            </a:r>
            <a:endParaRPr lang="en-US" sz="730" dirty="0"/>
          </a:p>
        </p:txBody>
      </p:sp>
      <p:sp>
        <p:nvSpPr>
          <p:cNvPr id="27" name="Text 24">
            <a:extLst>
              <a:ext uri="{FF2B5EF4-FFF2-40B4-BE49-F238E27FC236}">
                <a16:creationId xmlns:a16="http://schemas.microsoft.com/office/drawing/2014/main" id="{4DF1D50B-27FD-1673-18A8-665CE5FB5D4C}"/>
              </a:ext>
            </a:extLst>
          </p:cNvPr>
          <p:cNvSpPr/>
          <p:nvPr/>
        </p:nvSpPr>
        <p:spPr>
          <a:xfrm>
            <a:off x="237098" y="1740694"/>
            <a:ext cx="3953455" cy="97185"/>
          </a:xfrm>
          <a:prstGeom prst="rect">
            <a:avLst/>
          </a:prstGeom>
          <a:noFill/>
          <a:ln/>
        </p:spPr>
        <p:txBody>
          <a:bodyPr wrap="none" lIns="0" tIns="0" rIns="0" bIns="0" rtlCol="0" anchor="t"/>
          <a:lstStyle/>
          <a:p>
            <a:pPr marL="0" indent="0" algn="r">
              <a:lnSpc>
                <a:spcPts val="767"/>
              </a:lnSpc>
              <a:buNone/>
            </a:pPr>
            <a:r>
              <a:rPr lang="en-US" sz="590" dirty="0">
                <a:solidFill>
                  <a:srgbClr val="A8B4CC"/>
                </a:solidFill>
                <a:latin typeface="Cambria" pitchFamily="34" charset="0"/>
                <a:ea typeface="Cambria" pitchFamily="34" charset="-122"/>
                <a:cs typeface="Cambria" pitchFamily="34" charset="-120"/>
              </a:rPr>
              <a:t>Deepening our understanding of who we are in Christ.</a:t>
            </a:r>
            <a:endParaRPr lang="en-US" sz="590" dirty="0"/>
          </a:p>
        </p:txBody>
      </p:sp>
      <p:sp>
        <p:nvSpPr>
          <p:cNvPr id="28" name="Text 25">
            <a:extLst>
              <a:ext uri="{FF2B5EF4-FFF2-40B4-BE49-F238E27FC236}">
                <a16:creationId xmlns:a16="http://schemas.microsoft.com/office/drawing/2014/main" id="{ABD66792-BFD4-20D4-37CB-A4D321200C3E}"/>
              </a:ext>
            </a:extLst>
          </p:cNvPr>
          <p:cNvSpPr/>
          <p:nvPr/>
        </p:nvSpPr>
        <p:spPr>
          <a:xfrm>
            <a:off x="500658" y="2088059"/>
            <a:ext cx="3785741" cy="715714"/>
          </a:xfrm>
          <a:prstGeom prst="roundRect">
            <a:avLst>
              <a:gd name="adj" fmla="val 6920"/>
            </a:avLst>
          </a:prstGeom>
          <a:solidFill>
            <a:srgbClr val="243363"/>
          </a:solidFill>
          <a:ln w="9525">
            <a:solidFill>
              <a:srgbClr val="C9A227">
                <a:alpha val="14000"/>
              </a:srgbClr>
            </a:solidFill>
          </a:ln>
        </p:spPr>
        <p:txBody>
          <a:bodyPr wrap="square" rtlCol="0" anchor="t"/>
          <a:lstStyle/>
          <a:p>
            <a:pPr marL="0" indent="0">
              <a:buNone/>
            </a:pPr>
            <a:endParaRPr lang="en-US" dirty="0"/>
          </a:p>
        </p:txBody>
      </p:sp>
      <p:sp>
        <p:nvSpPr>
          <p:cNvPr id="29" name="Text 26">
            <a:extLst>
              <a:ext uri="{FF2B5EF4-FFF2-40B4-BE49-F238E27FC236}">
                <a16:creationId xmlns:a16="http://schemas.microsoft.com/office/drawing/2014/main" id="{83F37E82-DD86-F60C-844E-AB3285768BFF}"/>
              </a:ext>
            </a:extLst>
          </p:cNvPr>
          <p:cNvSpPr/>
          <p:nvPr/>
        </p:nvSpPr>
        <p:spPr>
          <a:xfrm>
            <a:off x="237098" y="2302818"/>
            <a:ext cx="3953455" cy="67270"/>
          </a:xfrm>
          <a:prstGeom prst="rect">
            <a:avLst/>
          </a:prstGeom>
          <a:noFill/>
          <a:ln/>
        </p:spPr>
        <p:txBody>
          <a:bodyPr wrap="none" lIns="0" tIns="0" rIns="0" bIns="0" rtlCol="0" anchor="t"/>
          <a:lstStyle/>
          <a:p>
            <a:pPr marL="0" indent="0" algn="r">
              <a:lnSpc>
                <a:spcPts val="530"/>
              </a:lnSpc>
              <a:buNone/>
            </a:pPr>
            <a:r>
              <a:rPr lang="en-US" sz="530" b="1" kern="0" spc="69" dirty="0">
                <a:solidFill>
                  <a:srgbClr val="C9A227"/>
                </a:solidFill>
                <a:latin typeface="Cambria" pitchFamily="34" charset="0"/>
                <a:ea typeface="Cambria" pitchFamily="34" charset="-122"/>
                <a:cs typeface="Cambria" pitchFamily="34" charset="-120"/>
              </a:rPr>
              <a:t>MONTH 5</a:t>
            </a:r>
            <a:endParaRPr lang="en-US" sz="530" dirty="0"/>
          </a:p>
        </p:txBody>
      </p:sp>
      <p:sp>
        <p:nvSpPr>
          <p:cNvPr id="30" name="Text 27">
            <a:extLst>
              <a:ext uri="{FF2B5EF4-FFF2-40B4-BE49-F238E27FC236}">
                <a16:creationId xmlns:a16="http://schemas.microsoft.com/office/drawing/2014/main" id="{91AA8575-4CE8-FAC2-00B6-0454E99FDBC4}"/>
              </a:ext>
            </a:extLst>
          </p:cNvPr>
          <p:cNvSpPr/>
          <p:nvPr/>
        </p:nvSpPr>
        <p:spPr>
          <a:xfrm>
            <a:off x="237098" y="2377678"/>
            <a:ext cx="3953455" cy="106561"/>
          </a:xfrm>
          <a:prstGeom prst="rect">
            <a:avLst/>
          </a:prstGeom>
          <a:noFill/>
          <a:ln/>
        </p:spPr>
        <p:txBody>
          <a:bodyPr wrap="none" lIns="0" tIns="0" rIns="0" bIns="0" rtlCol="0" anchor="t"/>
          <a:lstStyle/>
          <a:p>
            <a:pPr marL="0" indent="0" algn="r">
              <a:lnSpc>
                <a:spcPts val="839"/>
              </a:lnSpc>
              <a:buNone/>
            </a:pPr>
            <a:r>
              <a:rPr lang="en-US" sz="730" b="1" dirty="0">
                <a:solidFill>
                  <a:srgbClr val="F4EFE6"/>
                </a:solidFill>
                <a:latin typeface="Constantia" pitchFamily="34" charset="0"/>
                <a:ea typeface="Constantia" pitchFamily="34" charset="-122"/>
                <a:cs typeface="Constantia" pitchFamily="34" charset="-120"/>
              </a:rPr>
              <a:t>Encounter with Jesus</a:t>
            </a:r>
            <a:endParaRPr lang="en-US" sz="730" dirty="0"/>
          </a:p>
        </p:txBody>
      </p:sp>
      <p:sp>
        <p:nvSpPr>
          <p:cNvPr id="31" name="Text 28">
            <a:extLst>
              <a:ext uri="{FF2B5EF4-FFF2-40B4-BE49-F238E27FC236}">
                <a16:creationId xmlns:a16="http://schemas.microsoft.com/office/drawing/2014/main" id="{E1614A0B-43DE-600D-837F-0D474069BAC1}"/>
              </a:ext>
            </a:extLst>
          </p:cNvPr>
          <p:cNvSpPr/>
          <p:nvPr/>
        </p:nvSpPr>
        <p:spPr>
          <a:xfrm>
            <a:off x="237098" y="2491829"/>
            <a:ext cx="3953455" cy="97185"/>
          </a:xfrm>
          <a:prstGeom prst="rect">
            <a:avLst/>
          </a:prstGeom>
          <a:noFill/>
          <a:ln/>
        </p:spPr>
        <p:txBody>
          <a:bodyPr wrap="none" lIns="0" tIns="0" rIns="0" bIns="0" rtlCol="0" anchor="t"/>
          <a:lstStyle/>
          <a:p>
            <a:pPr marL="0" indent="0" algn="r">
              <a:lnSpc>
                <a:spcPts val="767"/>
              </a:lnSpc>
              <a:buNone/>
            </a:pPr>
            <a:r>
              <a:rPr lang="en-US" sz="590" dirty="0">
                <a:solidFill>
                  <a:srgbClr val="A8B4CC"/>
                </a:solidFill>
                <a:latin typeface="Cambria" pitchFamily="34" charset="0"/>
                <a:ea typeface="Cambria" pitchFamily="34" charset="-122"/>
                <a:cs typeface="Cambria" pitchFamily="34" charset="-120"/>
              </a:rPr>
              <a:t>A more intimate union with Christ.</a:t>
            </a:r>
            <a:endParaRPr lang="en-US" sz="590" dirty="0"/>
          </a:p>
        </p:txBody>
      </p:sp>
      <p:sp>
        <p:nvSpPr>
          <p:cNvPr id="32" name="Text 29">
            <a:extLst>
              <a:ext uri="{FF2B5EF4-FFF2-40B4-BE49-F238E27FC236}">
                <a16:creationId xmlns:a16="http://schemas.microsoft.com/office/drawing/2014/main" id="{ED3BD590-6E47-88C2-C95F-F7D18FF60334}"/>
              </a:ext>
            </a:extLst>
          </p:cNvPr>
          <p:cNvSpPr/>
          <p:nvPr/>
        </p:nvSpPr>
        <p:spPr>
          <a:xfrm>
            <a:off x="500658" y="2839194"/>
            <a:ext cx="3785741" cy="715714"/>
          </a:xfrm>
          <a:prstGeom prst="roundRect">
            <a:avLst>
              <a:gd name="adj" fmla="val 6920"/>
            </a:avLst>
          </a:prstGeom>
          <a:solidFill>
            <a:srgbClr val="1E3A5F"/>
          </a:solidFill>
          <a:ln w="9525">
            <a:solidFill>
              <a:srgbClr val="C9A227">
                <a:alpha val="14000"/>
              </a:srgbClr>
            </a:solidFill>
          </a:ln>
        </p:spPr>
        <p:txBody>
          <a:bodyPr wrap="square" rtlCol="0" anchor="t"/>
          <a:lstStyle/>
          <a:p>
            <a:pPr marL="0" indent="0">
              <a:buNone/>
            </a:pPr>
            <a:endParaRPr lang="en-US" dirty="0"/>
          </a:p>
        </p:txBody>
      </p:sp>
      <p:sp>
        <p:nvSpPr>
          <p:cNvPr id="33" name="Text 30">
            <a:extLst>
              <a:ext uri="{FF2B5EF4-FFF2-40B4-BE49-F238E27FC236}">
                <a16:creationId xmlns:a16="http://schemas.microsoft.com/office/drawing/2014/main" id="{7838F341-1A58-B528-4B29-B9CB152F8E92}"/>
              </a:ext>
            </a:extLst>
          </p:cNvPr>
          <p:cNvSpPr/>
          <p:nvPr/>
        </p:nvSpPr>
        <p:spPr>
          <a:xfrm>
            <a:off x="237098" y="3053953"/>
            <a:ext cx="3953455" cy="67270"/>
          </a:xfrm>
          <a:prstGeom prst="rect">
            <a:avLst/>
          </a:prstGeom>
          <a:noFill/>
          <a:ln/>
        </p:spPr>
        <p:txBody>
          <a:bodyPr wrap="none" lIns="0" tIns="0" rIns="0" bIns="0" rtlCol="0" anchor="t"/>
          <a:lstStyle/>
          <a:p>
            <a:pPr marL="0" indent="0" algn="r">
              <a:lnSpc>
                <a:spcPts val="530"/>
              </a:lnSpc>
              <a:buNone/>
            </a:pPr>
            <a:r>
              <a:rPr lang="en-US" sz="530" b="1" kern="0" spc="69" dirty="0">
                <a:solidFill>
                  <a:srgbClr val="C9A227"/>
                </a:solidFill>
                <a:latin typeface="Cambria" pitchFamily="34" charset="0"/>
                <a:ea typeface="Cambria" pitchFamily="34" charset="-122"/>
                <a:cs typeface="Cambria" pitchFamily="34" charset="-120"/>
              </a:rPr>
              <a:t>MONTH 7</a:t>
            </a:r>
            <a:endParaRPr lang="en-US" sz="530" dirty="0"/>
          </a:p>
        </p:txBody>
      </p:sp>
      <p:sp>
        <p:nvSpPr>
          <p:cNvPr id="34" name="Text 31">
            <a:extLst>
              <a:ext uri="{FF2B5EF4-FFF2-40B4-BE49-F238E27FC236}">
                <a16:creationId xmlns:a16="http://schemas.microsoft.com/office/drawing/2014/main" id="{2EAAE3F2-ADAB-8981-E41C-AA0F1160A74A}"/>
              </a:ext>
            </a:extLst>
          </p:cNvPr>
          <p:cNvSpPr/>
          <p:nvPr/>
        </p:nvSpPr>
        <p:spPr>
          <a:xfrm>
            <a:off x="237098" y="3128814"/>
            <a:ext cx="3953455" cy="106561"/>
          </a:xfrm>
          <a:prstGeom prst="rect">
            <a:avLst/>
          </a:prstGeom>
          <a:noFill/>
          <a:ln/>
        </p:spPr>
        <p:txBody>
          <a:bodyPr wrap="none" lIns="0" tIns="0" rIns="0" bIns="0" rtlCol="0" anchor="t"/>
          <a:lstStyle/>
          <a:p>
            <a:pPr marL="0" indent="0" algn="r">
              <a:lnSpc>
                <a:spcPts val="839"/>
              </a:lnSpc>
              <a:buNone/>
            </a:pPr>
            <a:r>
              <a:rPr lang="en-US" sz="730" b="1" dirty="0">
                <a:solidFill>
                  <a:srgbClr val="F4EFE6"/>
                </a:solidFill>
                <a:latin typeface="Constantia" pitchFamily="34" charset="0"/>
                <a:ea typeface="Constantia" pitchFamily="34" charset="-122"/>
                <a:cs typeface="Constantia" pitchFamily="34" charset="-120"/>
              </a:rPr>
              <a:t>Encounter with the Holy Spirit</a:t>
            </a:r>
            <a:endParaRPr lang="en-US" sz="730" dirty="0"/>
          </a:p>
        </p:txBody>
      </p:sp>
      <p:sp>
        <p:nvSpPr>
          <p:cNvPr id="35" name="Text 32">
            <a:extLst>
              <a:ext uri="{FF2B5EF4-FFF2-40B4-BE49-F238E27FC236}">
                <a16:creationId xmlns:a16="http://schemas.microsoft.com/office/drawing/2014/main" id="{1E1276BE-E8D4-2061-0FB5-3AA04D9A9216}"/>
              </a:ext>
            </a:extLst>
          </p:cNvPr>
          <p:cNvSpPr/>
          <p:nvPr/>
        </p:nvSpPr>
        <p:spPr>
          <a:xfrm>
            <a:off x="237098" y="3242965"/>
            <a:ext cx="3953455" cy="97185"/>
          </a:xfrm>
          <a:prstGeom prst="rect">
            <a:avLst/>
          </a:prstGeom>
          <a:noFill/>
          <a:ln/>
        </p:spPr>
        <p:txBody>
          <a:bodyPr wrap="none" lIns="0" tIns="0" rIns="0" bIns="0" rtlCol="0" anchor="t"/>
          <a:lstStyle/>
          <a:p>
            <a:pPr marL="0" indent="0" algn="r">
              <a:lnSpc>
                <a:spcPts val="767"/>
              </a:lnSpc>
              <a:buNone/>
            </a:pPr>
            <a:r>
              <a:rPr lang="en-US" sz="590" dirty="0">
                <a:solidFill>
                  <a:srgbClr val="A8B4CC"/>
                </a:solidFill>
                <a:latin typeface="Cambria" pitchFamily="34" charset="0"/>
                <a:ea typeface="Cambria" pitchFamily="34" charset="-122"/>
                <a:cs typeface="Cambria" pitchFamily="34" charset="-120"/>
              </a:rPr>
              <a:t>Recognizing the Holy Spirit as a living presence.</a:t>
            </a:r>
            <a:endParaRPr lang="en-US" sz="590" dirty="0"/>
          </a:p>
        </p:txBody>
      </p:sp>
      <p:sp>
        <p:nvSpPr>
          <p:cNvPr id="36" name="Text 33">
            <a:extLst>
              <a:ext uri="{FF2B5EF4-FFF2-40B4-BE49-F238E27FC236}">
                <a16:creationId xmlns:a16="http://schemas.microsoft.com/office/drawing/2014/main" id="{3D12BC6D-0225-DC0B-EBC4-A839D4EC0847}"/>
              </a:ext>
            </a:extLst>
          </p:cNvPr>
          <p:cNvSpPr/>
          <p:nvPr/>
        </p:nvSpPr>
        <p:spPr>
          <a:xfrm>
            <a:off x="500658" y="3590330"/>
            <a:ext cx="3785741" cy="715714"/>
          </a:xfrm>
          <a:prstGeom prst="roundRect">
            <a:avLst>
              <a:gd name="adj" fmla="val 6920"/>
            </a:avLst>
          </a:prstGeom>
          <a:solidFill>
            <a:srgbClr val="243363"/>
          </a:solidFill>
          <a:ln w="9525">
            <a:solidFill>
              <a:srgbClr val="C9A227">
                <a:alpha val="14000"/>
              </a:srgbClr>
            </a:solidFill>
          </a:ln>
        </p:spPr>
        <p:txBody>
          <a:bodyPr wrap="square" rtlCol="0" anchor="t"/>
          <a:lstStyle/>
          <a:p>
            <a:pPr marL="0" indent="0">
              <a:buNone/>
            </a:pPr>
            <a:endParaRPr lang="en-US" dirty="0"/>
          </a:p>
        </p:txBody>
      </p:sp>
      <p:sp>
        <p:nvSpPr>
          <p:cNvPr id="37" name="Text 34">
            <a:extLst>
              <a:ext uri="{FF2B5EF4-FFF2-40B4-BE49-F238E27FC236}">
                <a16:creationId xmlns:a16="http://schemas.microsoft.com/office/drawing/2014/main" id="{B73B73CF-EF90-2326-DA41-93908CE4558A}"/>
              </a:ext>
            </a:extLst>
          </p:cNvPr>
          <p:cNvSpPr/>
          <p:nvPr/>
        </p:nvSpPr>
        <p:spPr>
          <a:xfrm>
            <a:off x="237098" y="3805089"/>
            <a:ext cx="3953455" cy="67270"/>
          </a:xfrm>
          <a:prstGeom prst="rect">
            <a:avLst/>
          </a:prstGeom>
          <a:noFill/>
          <a:ln/>
        </p:spPr>
        <p:txBody>
          <a:bodyPr wrap="none" lIns="0" tIns="0" rIns="0" bIns="0" rtlCol="0" anchor="t"/>
          <a:lstStyle/>
          <a:p>
            <a:pPr marL="0" indent="0" algn="r">
              <a:lnSpc>
                <a:spcPts val="530"/>
              </a:lnSpc>
              <a:buNone/>
            </a:pPr>
            <a:r>
              <a:rPr lang="en-US" sz="530" b="1" kern="0" spc="69" dirty="0">
                <a:solidFill>
                  <a:srgbClr val="C9A227"/>
                </a:solidFill>
                <a:latin typeface="Cambria" pitchFamily="34" charset="0"/>
                <a:ea typeface="Cambria" pitchFamily="34" charset="-122"/>
                <a:cs typeface="Cambria" pitchFamily="34" charset="-120"/>
              </a:rPr>
              <a:t>MONTH 9</a:t>
            </a:r>
            <a:endParaRPr lang="en-US" sz="530" dirty="0"/>
          </a:p>
        </p:txBody>
      </p:sp>
      <p:sp>
        <p:nvSpPr>
          <p:cNvPr id="38" name="Text 35">
            <a:extLst>
              <a:ext uri="{FF2B5EF4-FFF2-40B4-BE49-F238E27FC236}">
                <a16:creationId xmlns:a16="http://schemas.microsoft.com/office/drawing/2014/main" id="{A6479F07-C1D3-AC1C-4A81-F3DACD07ED84}"/>
              </a:ext>
            </a:extLst>
          </p:cNvPr>
          <p:cNvSpPr/>
          <p:nvPr/>
        </p:nvSpPr>
        <p:spPr>
          <a:xfrm>
            <a:off x="237098" y="3879949"/>
            <a:ext cx="3953455" cy="106561"/>
          </a:xfrm>
          <a:prstGeom prst="rect">
            <a:avLst/>
          </a:prstGeom>
          <a:noFill/>
          <a:ln/>
        </p:spPr>
        <p:txBody>
          <a:bodyPr wrap="none" lIns="0" tIns="0" rIns="0" bIns="0" rtlCol="0" anchor="t"/>
          <a:lstStyle/>
          <a:p>
            <a:pPr marL="0" indent="0" algn="r">
              <a:lnSpc>
                <a:spcPts val="839"/>
              </a:lnSpc>
              <a:buNone/>
            </a:pPr>
            <a:r>
              <a:rPr lang="en-US" sz="730" b="1" dirty="0">
                <a:solidFill>
                  <a:srgbClr val="F4EFE6"/>
                </a:solidFill>
                <a:latin typeface="Constantia" pitchFamily="34" charset="0"/>
                <a:ea typeface="Constantia" pitchFamily="34" charset="-122"/>
                <a:cs typeface="Constantia" pitchFamily="34" charset="-120"/>
              </a:rPr>
              <a:t>Called to Mission</a:t>
            </a:r>
            <a:endParaRPr lang="en-US" sz="730" dirty="0"/>
          </a:p>
        </p:txBody>
      </p:sp>
      <p:sp>
        <p:nvSpPr>
          <p:cNvPr id="39" name="Text 36">
            <a:extLst>
              <a:ext uri="{FF2B5EF4-FFF2-40B4-BE49-F238E27FC236}">
                <a16:creationId xmlns:a16="http://schemas.microsoft.com/office/drawing/2014/main" id="{6EC2A2F6-F76B-4823-00C8-C29D0A6E690E}"/>
              </a:ext>
            </a:extLst>
          </p:cNvPr>
          <p:cNvSpPr/>
          <p:nvPr/>
        </p:nvSpPr>
        <p:spPr>
          <a:xfrm>
            <a:off x="237098" y="3994100"/>
            <a:ext cx="3953455" cy="97185"/>
          </a:xfrm>
          <a:prstGeom prst="rect">
            <a:avLst/>
          </a:prstGeom>
          <a:noFill/>
          <a:ln/>
        </p:spPr>
        <p:txBody>
          <a:bodyPr wrap="none" lIns="0" tIns="0" rIns="0" bIns="0" rtlCol="0" anchor="t"/>
          <a:lstStyle/>
          <a:p>
            <a:pPr marL="0" indent="0" algn="r">
              <a:lnSpc>
                <a:spcPts val="767"/>
              </a:lnSpc>
              <a:buNone/>
            </a:pPr>
            <a:r>
              <a:rPr lang="en-US" sz="590" dirty="0">
                <a:solidFill>
                  <a:srgbClr val="A8B4CC"/>
                </a:solidFill>
                <a:latin typeface="Cambria" pitchFamily="34" charset="0"/>
                <a:ea typeface="Cambria" pitchFamily="34" charset="-122"/>
                <a:cs typeface="Cambria" pitchFamily="34" charset="-120"/>
              </a:rPr>
              <a:t>Family service and Works of Mercy in action.</a:t>
            </a:r>
            <a:endParaRPr lang="en-US" sz="590" dirty="0"/>
          </a:p>
        </p:txBody>
      </p:sp>
      <p:sp>
        <p:nvSpPr>
          <p:cNvPr id="40" name="Text 37">
            <a:extLst>
              <a:ext uri="{FF2B5EF4-FFF2-40B4-BE49-F238E27FC236}">
                <a16:creationId xmlns:a16="http://schemas.microsoft.com/office/drawing/2014/main" id="{EE76BC78-BE96-3864-5099-B38AC2CA094C}"/>
              </a:ext>
            </a:extLst>
          </p:cNvPr>
          <p:cNvSpPr/>
          <p:nvPr/>
        </p:nvSpPr>
        <p:spPr>
          <a:xfrm>
            <a:off x="500658" y="4341465"/>
            <a:ext cx="3785741" cy="715714"/>
          </a:xfrm>
          <a:prstGeom prst="roundRect">
            <a:avLst>
              <a:gd name="adj" fmla="val 6920"/>
            </a:avLst>
          </a:prstGeom>
          <a:solidFill>
            <a:srgbClr val="1E3A5F"/>
          </a:solidFill>
          <a:ln w="9525">
            <a:solidFill>
              <a:srgbClr val="C9A227">
                <a:alpha val="14000"/>
              </a:srgbClr>
            </a:solidFill>
          </a:ln>
        </p:spPr>
        <p:txBody>
          <a:bodyPr wrap="square" rtlCol="0" anchor="t"/>
          <a:lstStyle/>
          <a:p>
            <a:pPr marL="0" indent="0">
              <a:buNone/>
            </a:pPr>
            <a:endParaRPr lang="en-US" dirty="0"/>
          </a:p>
        </p:txBody>
      </p:sp>
      <p:sp>
        <p:nvSpPr>
          <p:cNvPr id="41" name="Text 38">
            <a:extLst>
              <a:ext uri="{FF2B5EF4-FFF2-40B4-BE49-F238E27FC236}">
                <a16:creationId xmlns:a16="http://schemas.microsoft.com/office/drawing/2014/main" id="{47B43E78-D5D4-D0E6-CD4D-02469141C8CC}"/>
              </a:ext>
            </a:extLst>
          </p:cNvPr>
          <p:cNvSpPr/>
          <p:nvPr/>
        </p:nvSpPr>
        <p:spPr>
          <a:xfrm>
            <a:off x="237098" y="4556224"/>
            <a:ext cx="3953455" cy="67270"/>
          </a:xfrm>
          <a:prstGeom prst="rect">
            <a:avLst/>
          </a:prstGeom>
          <a:noFill/>
          <a:ln/>
        </p:spPr>
        <p:txBody>
          <a:bodyPr wrap="none" lIns="0" tIns="0" rIns="0" bIns="0" rtlCol="0" anchor="t"/>
          <a:lstStyle/>
          <a:p>
            <a:pPr marL="0" indent="0" algn="r">
              <a:lnSpc>
                <a:spcPts val="530"/>
              </a:lnSpc>
              <a:buNone/>
            </a:pPr>
            <a:r>
              <a:rPr lang="en-US" sz="530" b="1" kern="0" spc="69" dirty="0">
                <a:solidFill>
                  <a:srgbClr val="C9A227"/>
                </a:solidFill>
                <a:latin typeface="Cambria" pitchFamily="34" charset="0"/>
                <a:ea typeface="Cambria" pitchFamily="34" charset="-122"/>
                <a:cs typeface="Cambria" pitchFamily="34" charset="-120"/>
              </a:rPr>
              <a:t>MONTH 11</a:t>
            </a:r>
            <a:endParaRPr lang="en-US" sz="530" dirty="0"/>
          </a:p>
        </p:txBody>
      </p:sp>
      <p:sp>
        <p:nvSpPr>
          <p:cNvPr id="42" name="Text 39">
            <a:extLst>
              <a:ext uri="{FF2B5EF4-FFF2-40B4-BE49-F238E27FC236}">
                <a16:creationId xmlns:a16="http://schemas.microsoft.com/office/drawing/2014/main" id="{0967A646-812B-8A0A-E903-7B6E9807EB5B}"/>
              </a:ext>
            </a:extLst>
          </p:cNvPr>
          <p:cNvSpPr/>
          <p:nvPr/>
        </p:nvSpPr>
        <p:spPr>
          <a:xfrm>
            <a:off x="237098" y="4631085"/>
            <a:ext cx="3953455" cy="106561"/>
          </a:xfrm>
          <a:prstGeom prst="rect">
            <a:avLst/>
          </a:prstGeom>
          <a:noFill/>
          <a:ln/>
        </p:spPr>
        <p:txBody>
          <a:bodyPr wrap="none" lIns="0" tIns="0" rIns="0" bIns="0" rtlCol="0" anchor="t"/>
          <a:lstStyle/>
          <a:p>
            <a:pPr marL="0" indent="0" algn="r">
              <a:lnSpc>
                <a:spcPts val="839"/>
              </a:lnSpc>
              <a:buNone/>
            </a:pPr>
            <a:r>
              <a:rPr lang="en-US" sz="730" b="1" dirty="0">
                <a:solidFill>
                  <a:srgbClr val="F4EFE6"/>
                </a:solidFill>
                <a:latin typeface="Constantia" pitchFamily="34" charset="0"/>
                <a:ea typeface="Constantia" pitchFamily="34" charset="-122"/>
                <a:cs typeface="Constantia" pitchFamily="34" charset="-120"/>
              </a:rPr>
              <a:t>Discipleship at Home</a:t>
            </a:r>
            <a:endParaRPr lang="en-US" sz="730" dirty="0"/>
          </a:p>
        </p:txBody>
      </p:sp>
      <p:sp>
        <p:nvSpPr>
          <p:cNvPr id="43" name="Text 40">
            <a:extLst>
              <a:ext uri="{FF2B5EF4-FFF2-40B4-BE49-F238E27FC236}">
                <a16:creationId xmlns:a16="http://schemas.microsoft.com/office/drawing/2014/main" id="{C965E6B4-1C29-35F2-7943-BB1249C4F658}"/>
              </a:ext>
            </a:extLst>
          </p:cNvPr>
          <p:cNvSpPr/>
          <p:nvPr/>
        </p:nvSpPr>
        <p:spPr>
          <a:xfrm>
            <a:off x="237098" y="4745236"/>
            <a:ext cx="3953455" cy="97185"/>
          </a:xfrm>
          <a:prstGeom prst="rect">
            <a:avLst/>
          </a:prstGeom>
          <a:noFill/>
          <a:ln/>
        </p:spPr>
        <p:txBody>
          <a:bodyPr wrap="none" lIns="0" tIns="0" rIns="0" bIns="0" rtlCol="0" anchor="t"/>
          <a:lstStyle/>
          <a:p>
            <a:pPr marL="0" indent="0" algn="r">
              <a:lnSpc>
                <a:spcPts val="767"/>
              </a:lnSpc>
              <a:buNone/>
            </a:pPr>
            <a:r>
              <a:rPr lang="en-US" sz="590" dirty="0">
                <a:solidFill>
                  <a:srgbClr val="A8B4CC"/>
                </a:solidFill>
                <a:latin typeface="Cambria" pitchFamily="34" charset="0"/>
                <a:ea typeface="Cambria" pitchFamily="34" charset="-122"/>
                <a:cs typeface="Cambria" pitchFamily="34" charset="-120"/>
              </a:rPr>
              <a:t>Living as a young disciple every day.</a:t>
            </a:r>
            <a:endParaRPr lang="en-US" sz="590" dirty="0"/>
          </a:p>
        </p:txBody>
      </p:sp>
      <p:sp>
        <p:nvSpPr>
          <p:cNvPr id="44" name="Text 41">
            <a:extLst>
              <a:ext uri="{FF2B5EF4-FFF2-40B4-BE49-F238E27FC236}">
                <a16:creationId xmlns:a16="http://schemas.microsoft.com/office/drawing/2014/main" id="{5324A7E2-CFA5-DE9F-5A4B-BBBFDE5CA282}"/>
              </a:ext>
            </a:extLst>
          </p:cNvPr>
          <p:cNvSpPr/>
          <p:nvPr/>
        </p:nvSpPr>
        <p:spPr>
          <a:xfrm>
            <a:off x="4565079" y="643086"/>
            <a:ext cx="13841" cy="4356943"/>
          </a:xfrm>
          <a:prstGeom prst="rect">
            <a:avLst/>
          </a:prstGeom>
          <a:gradFill rotWithShape="1">
            <a:gsLst>
              <a:gs pos="0">
                <a:srgbClr val="000000">
                  <a:alpha val="0"/>
                </a:srgbClr>
              </a:gs>
              <a:gs pos="8000">
                <a:srgbClr val="C9A227">
                  <a:alpha val="50000"/>
                </a:srgbClr>
              </a:gs>
              <a:gs pos="92000">
                <a:srgbClr val="C9A227">
                  <a:alpha val="50000"/>
                </a:srgbClr>
              </a:gs>
              <a:gs pos="100000">
                <a:srgbClr val="000000">
                  <a:alpha val="0"/>
                </a:srgbClr>
              </a:gs>
            </a:gsLst>
            <a:lin ang="5400000" scaled="1"/>
          </a:gradFill>
          <a:ln/>
        </p:spPr>
        <p:txBody>
          <a:bodyPr wrap="square" rtlCol="0" anchor="t"/>
          <a:lstStyle/>
          <a:p>
            <a:pPr marL="0" indent="0">
              <a:buNone/>
            </a:pPr>
            <a:endParaRPr lang="en-US" dirty="0"/>
          </a:p>
        </p:txBody>
      </p:sp>
      <p:sp>
        <p:nvSpPr>
          <p:cNvPr id="45" name="Text 42">
            <a:extLst>
              <a:ext uri="{FF2B5EF4-FFF2-40B4-BE49-F238E27FC236}">
                <a16:creationId xmlns:a16="http://schemas.microsoft.com/office/drawing/2014/main" id="{934FB098-F0A4-B87C-1187-67E0A6DC0E4D}"/>
              </a:ext>
            </a:extLst>
          </p:cNvPr>
          <p:cNvSpPr/>
          <p:nvPr/>
        </p:nvSpPr>
        <p:spPr>
          <a:xfrm>
            <a:off x="4857601" y="932408"/>
            <a:ext cx="3785741" cy="727323"/>
          </a:xfrm>
          <a:prstGeom prst="roundRect">
            <a:avLst>
              <a:gd name="adj" fmla="val 6810"/>
            </a:avLst>
          </a:prstGeom>
          <a:solidFill>
            <a:srgbClr val="1E3A5F"/>
          </a:solidFill>
          <a:ln w="9525">
            <a:solidFill>
              <a:srgbClr val="C9A227">
                <a:alpha val="14000"/>
              </a:srgbClr>
            </a:solidFill>
          </a:ln>
        </p:spPr>
        <p:txBody>
          <a:bodyPr wrap="square" rtlCol="0" anchor="t"/>
          <a:lstStyle/>
          <a:p>
            <a:pPr marL="0" indent="0">
              <a:buNone/>
            </a:pPr>
            <a:endParaRPr lang="en-US" dirty="0"/>
          </a:p>
        </p:txBody>
      </p:sp>
      <p:sp>
        <p:nvSpPr>
          <p:cNvPr id="46" name="Text 43">
            <a:extLst>
              <a:ext uri="{FF2B5EF4-FFF2-40B4-BE49-F238E27FC236}">
                <a16:creationId xmlns:a16="http://schemas.microsoft.com/office/drawing/2014/main" id="{F073C57E-18C6-143F-C0E9-C1282AF55FED}"/>
              </a:ext>
            </a:extLst>
          </p:cNvPr>
          <p:cNvSpPr/>
          <p:nvPr/>
        </p:nvSpPr>
        <p:spPr>
          <a:xfrm>
            <a:off x="4953446" y="1152971"/>
            <a:ext cx="3953455" cy="67270"/>
          </a:xfrm>
          <a:prstGeom prst="rect">
            <a:avLst/>
          </a:prstGeom>
          <a:noFill/>
          <a:ln/>
        </p:spPr>
        <p:txBody>
          <a:bodyPr wrap="none" lIns="0" tIns="0" rIns="0" bIns="0" rtlCol="0" anchor="t"/>
          <a:lstStyle/>
          <a:p>
            <a:pPr marL="0" indent="0" algn="l">
              <a:lnSpc>
                <a:spcPts val="530"/>
              </a:lnSpc>
              <a:buNone/>
            </a:pPr>
            <a:r>
              <a:rPr lang="en-US" sz="530" b="1" kern="0" spc="69" dirty="0">
                <a:solidFill>
                  <a:srgbClr val="C9A227"/>
                </a:solidFill>
                <a:latin typeface="Cambria" pitchFamily="34" charset="0"/>
                <a:ea typeface="Cambria" pitchFamily="34" charset="-122"/>
                <a:cs typeface="Cambria" pitchFamily="34" charset="-120"/>
              </a:rPr>
              <a:t>MONTH 2</a:t>
            </a:r>
            <a:endParaRPr lang="en-US" sz="530" dirty="0"/>
          </a:p>
        </p:txBody>
      </p:sp>
      <p:sp>
        <p:nvSpPr>
          <p:cNvPr id="47" name="Text 44">
            <a:extLst>
              <a:ext uri="{FF2B5EF4-FFF2-40B4-BE49-F238E27FC236}">
                <a16:creationId xmlns:a16="http://schemas.microsoft.com/office/drawing/2014/main" id="{AF737A5E-19B8-C0B1-0001-B5B5432D6C6C}"/>
              </a:ext>
            </a:extLst>
          </p:cNvPr>
          <p:cNvSpPr/>
          <p:nvPr/>
        </p:nvSpPr>
        <p:spPr>
          <a:xfrm>
            <a:off x="4953446" y="1227832"/>
            <a:ext cx="3953455" cy="106561"/>
          </a:xfrm>
          <a:prstGeom prst="rect">
            <a:avLst/>
          </a:prstGeom>
          <a:noFill/>
          <a:ln/>
        </p:spPr>
        <p:txBody>
          <a:bodyPr wrap="none" lIns="0" tIns="0" rIns="0" bIns="0" rtlCol="0" anchor="t"/>
          <a:lstStyle/>
          <a:p>
            <a:pPr marL="0" indent="0" algn="l">
              <a:lnSpc>
                <a:spcPts val="839"/>
              </a:lnSpc>
              <a:buNone/>
            </a:pPr>
            <a:r>
              <a:rPr lang="en-US" sz="730" b="1" dirty="0">
                <a:solidFill>
                  <a:srgbClr val="F4EFE6"/>
                </a:solidFill>
                <a:latin typeface="Constantia" pitchFamily="34" charset="0"/>
                <a:ea typeface="Constantia" pitchFamily="34" charset="-122"/>
                <a:cs typeface="Constantia" pitchFamily="34" charset="-120"/>
              </a:rPr>
              <a:t>Identity (Part I)</a:t>
            </a:r>
            <a:endParaRPr lang="en-US" sz="730" dirty="0"/>
          </a:p>
        </p:txBody>
      </p:sp>
      <p:sp>
        <p:nvSpPr>
          <p:cNvPr id="48" name="Text 45">
            <a:extLst>
              <a:ext uri="{FF2B5EF4-FFF2-40B4-BE49-F238E27FC236}">
                <a16:creationId xmlns:a16="http://schemas.microsoft.com/office/drawing/2014/main" id="{C5006125-CA31-9E7A-A3F5-14DBCE8A7038}"/>
              </a:ext>
            </a:extLst>
          </p:cNvPr>
          <p:cNvSpPr/>
          <p:nvPr/>
        </p:nvSpPr>
        <p:spPr>
          <a:xfrm>
            <a:off x="4953446" y="1341983"/>
            <a:ext cx="3953455" cy="97185"/>
          </a:xfrm>
          <a:prstGeom prst="rect">
            <a:avLst/>
          </a:prstGeom>
          <a:noFill/>
          <a:ln/>
        </p:spPr>
        <p:txBody>
          <a:bodyPr wrap="none" lIns="0" tIns="0" rIns="0" bIns="0" rtlCol="0" anchor="t"/>
          <a:lstStyle/>
          <a:p>
            <a:pPr marL="0" indent="0" algn="l">
              <a:lnSpc>
                <a:spcPts val="767"/>
              </a:lnSpc>
              <a:buNone/>
            </a:pPr>
            <a:r>
              <a:rPr lang="en-US" sz="590" dirty="0">
                <a:solidFill>
                  <a:srgbClr val="A8B4CC"/>
                </a:solidFill>
                <a:latin typeface="Cambria" pitchFamily="34" charset="0"/>
                <a:ea typeface="Cambria" pitchFamily="34" charset="-122"/>
                <a:cs typeface="Cambria" pitchFamily="34" charset="-120"/>
              </a:rPr>
              <a:t>Strengthening baptismal identity as a beloved child of God.</a:t>
            </a:r>
            <a:endParaRPr lang="en-US" sz="590" dirty="0"/>
          </a:p>
        </p:txBody>
      </p:sp>
      <p:sp>
        <p:nvSpPr>
          <p:cNvPr id="49" name="Text 46">
            <a:extLst>
              <a:ext uri="{FF2B5EF4-FFF2-40B4-BE49-F238E27FC236}">
                <a16:creationId xmlns:a16="http://schemas.microsoft.com/office/drawing/2014/main" id="{2ADB93D9-5627-FE76-44FF-6E8F9CA82F14}"/>
              </a:ext>
            </a:extLst>
          </p:cNvPr>
          <p:cNvSpPr/>
          <p:nvPr/>
        </p:nvSpPr>
        <p:spPr>
          <a:xfrm>
            <a:off x="4857601" y="1695152"/>
            <a:ext cx="3785741" cy="727323"/>
          </a:xfrm>
          <a:prstGeom prst="roundRect">
            <a:avLst>
              <a:gd name="adj" fmla="val 6810"/>
            </a:avLst>
          </a:prstGeom>
          <a:solidFill>
            <a:srgbClr val="243363"/>
          </a:solidFill>
          <a:ln w="9525">
            <a:solidFill>
              <a:srgbClr val="C9A227">
                <a:alpha val="14000"/>
              </a:srgbClr>
            </a:solidFill>
          </a:ln>
        </p:spPr>
        <p:txBody>
          <a:bodyPr wrap="square" rtlCol="0" anchor="t"/>
          <a:lstStyle/>
          <a:p>
            <a:pPr marL="0" indent="0">
              <a:buNone/>
            </a:pPr>
            <a:endParaRPr lang="en-US" dirty="0"/>
          </a:p>
        </p:txBody>
      </p:sp>
      <p:sp>
        <p:nvSpPr>
          <p:cNvPr id="50" name="Text 47">
            <a:extLst>
              <a:ext uri="{FF2B5EF4-FFF2-40B4-BE49-F238E27FC236}">
                <a16:creationId xmlns:a16="http://schemas.microsoft.com/office/drawing/2014/main" id="{40EF069F-4314-9889-A736-17294683E7EE}"/>
              </a:ext>
            </a:extLst>
          </p:cNvPr>
          <p:cNvSpPr/>
          <p:nvPr/>
        </p:nvSpPr>
        <p:spPr>
          <a:xfrm>
            <a:off x="4953446" y="1915716"/>
            <a:ext cx="3953455" cy="67270"/>
          </a:xfrm>
          <a:prstGeom prst="rect">
            <a:avLst/>
          </a:prstGeom>
          <a:noFill/>
          <a:ln/>
        </p:spPr>
        <p:txBody>
          <a:bodyPr wrap="none" lIns="0" tIns="0" rIns="0" bIns="0" rtlCol="0" anchor="t"/>
          <a:lstStyle/>
          <a:p>
            <a:pPr marL="0" indent="0" algn="l">
              <a:lnSpc>
                <a:spcPts val="530"/>
              </a:lnSpc>
              <a:buNone/>
            </a:pPr>
            <a:r>
              <a:rPr lang="en-US" sz="530" b="1" kern="0" spc="69" dirty="0">
                <a:solidFill>
                  <a:srgbClr val="C9A227"/>
                </a:solidFill>
                <a:latin typeface="Cambria" pitchFamily="34" charset="0"/>
                <a:ea typeface="Cambria" pitchFamily="34" charset="-122"/>
                <a:cs typeface="Cambria" pitchFamily="34" charset="-120"/>
              </a:rPr>
              <a:t>MONTH 4</a:t>
            </a:r>
            <a:endParaRPr lang="en-US" sz="530" dirty="0"/>
          </a:p>
        </p:txBody>
      </p:sp>
      <p:sp>
        <p:nvSpPr>
          <p:cNvPr id="51" name="Text 48">
            <a:extLst>
              <a:ext uri="{FF2B5EF4-FFF2-40B4-BE49-F238E27FC236}">
                <a16:creationId xmlns:a16="http://schemas.microsoft.com/office/drawing/2014/main" id="{FF92994B-7FB9-A19A-2442-6CF7F1A1AC9C}"/>
              </a:ext>
            </a:extLst>
          </p:cNvPr>
          <p:cNvSpPr/>
          <p:nvPr/>
        </p:nvSpPr>
        <p:spPr>
          <a:xfrm>
            <a:off x="4953446" y="1990576"/>
            <a:ext cx="3953455" cy="106561"/>
          </a:xfrm>
          <a:prstGeom prst="rect">
            <a:avLst/>
          </a:prstGeom>
          <a:noFill/>
          <a:ln/>
        </p:spPr>
        <p:txBody>
          <a:bodyPr wrap="none" lIns="0" tIns="0" rIns="0" bIns="0" rtlCol="0" anchor="t"/>
          <a:lstStyle/>
          <a:p>
            <a:pPr marL="0" indent="0" algn="l">
              <a:lnSpc>
                <a:spcPts val="839"/>
              </a:lnSpc>
              <a:buNone/>
            </a:pPr>
            <a:r>
              <a:rPr lang="en-US" sz="730" b="1" dirty="0">
                <a:solidFill>
                  <a:srgbClr val="F4EFE6"/>
                </a:solidFill>
                <a:latin typeface="Constantia" pitchFamily="34" charset="0"/>
                <a:ea typeface="Constantia" pitchFamily="34" charset="-122"/>
                <a:cs typeface="Constantia" pitchFamily="34" charset="-120"/>
              </a:rPr>
              <a:t>Belonging &amp; Service</a:t>
            </a:r>
            <a:endParaRPr lang="en-US" sz="730" dirty="0"/>
          </a:p>
        </p:txBody>
      </p:sp>
      <p:sp>
        <p:nvSpPr>
          <p:cNvPr id="52" name="Text 49">
            <a:extLst>
              <a:ext uri="{FF2B5EF4-FFF2-40B4-BE49-F238E27FC236}">
                <a16:creationId xmlns:a16="http://schemas.microsoft.com/office/drawing/2014/main" id="{D73903BE-DF5C-858C-850B-4E0CA44CFAB2}"/>
              </a:ext>
            </a:extLst>
          </p:cNvPr>
          <p:cNvSpPr/>
          <p:nvPr/>
        </p:nvSpPr>
        <p:spPr>
          <a:xfrm>
            <a:off x="4953446" y="2104727"/>
            <a:ext cx="3953455" cy="97185"/>
          </a:xfrm>
          <a:prstGeom prst="rect">
            <a:avLst/>
          </a:prstGeom>
          <a:noFill/>
          <a:ln/>
        </p:spPr>
        <p:txBody>
          <a:bodyPr wrap="none" lIns="0" tIns="0" rIns="0" bIns="0" rtlCol="0" anchor="t"/>
          <a:lstStyle/>
          <a:p>
            <a:pPr marL="0" indent="0" algn="l">
              <a:lnSpc>
                <a:spcPts val="767"/>
              </a:lnSpc>
              <a:buNone/>
            </a:pPr>
            <a:r>
              <a:rPr lang="en-US" sz="590" dirty="0">
                <a:solidFill>
                  <a:srgbClr val="A8B4CC"/>
                </a:solidFill>
                <a:latin typeface="Cambria" pitchFamily="34" charset="0"/>
                <a:ea typeface="Cambria" pitchFamily="34" charset="-122"/>
                <a:cs typeface="Cambria" pitchFamily="34" charset="-120"/>
              </a:rPr>
              <a:t>Introduction to the Works of Mercy.</a:t>
            </a:r>
            <a:endParaRPr lang="en-US" sz="590" dirty="0"/>
          </a:p>
        </p:txBody>
      </p:sp>
      <p:sp>
        <p:nvSpPr>
          <p:cNvPr id="53" name="Text 50">
            <a:extLst>
              <a:ext uri="{FF2B5EF4-FFF2-40B4-BE49-F238E27FC236}">
                <a16:creationId xmlns:a16="http://schemas.microsoft.com/office/drawing/2014/main" id="{F75D000F-55B1-C00B-62F5-D21094BD10AE}"/>
              </a:ext>
            </a:extLst>
          </p:cNvPr>
          <p:cNvSpPr/>
          <p:nvPr/>
        </p:nvSpPr>
        <p:spPr>
          <a:xfrm>
            <a:off x="4857601" y="2457896"/>
            <a:ext cx="3785741" cy="727323"/>
          </a:xfrm>
          <a:prstGeom prst="roundRect">
            <a:avLst>
              <a:gd name="adj" fmla="val 6810"/>
            </a:avLst>
          </a:prstGeom>
          <a:solidFill>
            <a:srgbClr val="1E3A5F"/>
          </a:solidFill>
          <a:ln w="9525">
            <a:solidFill>
              <a:srgbClr val="C9A227">
                <a:alpha val="14000"/>
              </a:srgbClr>
            </a:solidFill>
          </a:ln>
        </p:spPr>
        <p:txBody>
          <a:bodyPr wrap="square" rtlCol="0" anchor="t"/>
          <a:lstStyle/>
          <a:p>
            <a:pPr marL="0" indent="0">
              <a:buNone/>
            </a:pPr>
            <a:endParaRPr lang="en-US" dirty="0"/>
          </a:p>
        </p:txBody>
      </p:sp>
      <p:sp>
        <p:nvSpPr>
          <p:cNvPr id="54" name="Text 51">
            <a:extLst>
              <a:ext uri="{FF2B5EF4-FFF2-40B4-BE49-F238E27FC236}">
                <a16:creationId xmlns:a16="http://schemas.microsoft.com/office/drawing/2014/main" id="{A0273BF2-554D-B056-0B62-7E2EAB1E9F5B}"/>
              </a:ext>
            </a:extLst>
          </p:cNvPr>
          <p:cNvSpPr/>
          <p:nvPr/>
        </p:nvSpPr>
        <p:spPr>
          <a:xfrm>
            <a:off x="4953446" y="2678460"/>
            <a:ext cx="3953455" cy="67270"/>
          </a:xfrm>
          <a:prstGeom prst="rect">
            <a:avLst/>
          </a:prstGeom>
          <a:noFill/>
          <a:ln/>
        </p:spPr>
        <p:txBody>
          <a:bodyPr wrap="none" lIns="0" tIns="0" rIns="0" bIns="0" rtlCol="0" anchor="t"/>
          <a:lstStyle/>
          <a:p>
            <a:pPr marL="0" indent="0" algn="l">
              <a:lnSpc>
                <a:spcPts val="530"/>
              </a:lnSpc>
              <a:buNone/>
            </a:pPr>
            <a:r>
              <a:rPr lang="en-US" sz="530" b="1" kern="0" spc="69" dirty="0">
                <a:solidFill>
                  <a:srgbClr val="C9A227"/>
                </a:solidFill>
                <a:latin typeface="Cambria" pitchFamily="34" charset="0"/>
                <a:ea typeface="Cambria" pitchFamily="34" charset="-122"/>
                <a:cs typeface="Cambria" pitchFamily="34" charset="-120"/>
              </a:rPr>
              <a:t>MONTH 6</a:t>
            </a:r>
            <a:endParaRPr lang="en-US" sz="530" dirty="0"/>
          </a:p>
        </p:txBody>
      </p:sp>
      <p:sp>
        <p:nvSpPr>
          <p:cNvPr id="55" name="Text 52">
            <a:extLst>
              <a:ext uri="{FF2B5EF4-FFF2-40B4-BE49-F238E27FC236}">
                <a16:creationId xmlns:a16="http://schemas.microsoft.com/office/drawing/2014/main" id="{27CD1180-81D6-1A57-9DA4-C9D0F6754241}"/>
              </a:ext>
            </a:extLst>
          </p:cNvPr>
          <p:cNvSpPr/>
          <p:nvPr/>
        </p:nvSpPr>
        <p:spPr>
          <a:xfrm>
            <a:off x="4953446" y="2753320"/>
            <a:ext cx="3953455" cy="106561"/>
          </a:xfrm>
          <a:prstGeom prst="rect">
            <a:avLst/>
          </a:prstGeom>
          <a:noFill/>
          <a:ln/>
        </p:spPr>
        <p:txBody>
          <a:bodyPr wrap="none" lIns="0" tIns="0" rIns="0" bIns="0" rtlCol="0" anchor="t"/>
          <a:lstStyle/>
          <a:p>
            <a:pPr marL="0" indent="0" algn="l">
              <a:lnSpc>
                <a:spcPts val="839"/>
              </a:lnSpc>
              <a:buNone/>
            </a:pPr>
            <a:r>
              <a:rPr lang="en-US" sz="730" b="1" dirty="0">
                <a:solidFill>
                  <a:srgbClr val="F4EFE6"/>
                </a:solidFill>
                <a:latin typeface="Constantia" pitchFamily="34" charset="0"/>
                <a:ea typeface="Constantia" pitchFamily="34" charset="-122"/>
                <a:cs typeface="Constantia" pitchFamily="34" charset="-120"/>
              </a:rPr>
              <a:t>Encounter with Scripture</a:t>
            </a:r>
            <a:endParaRPr lang="en-US" sz="730" dirty="0"/>
          </a:p>
        </p:txBody>
      </p:sp>
      <p:sp>
        <p:nvSpPr>
          <p:cNvPr id="56" name="Text 53">
            <a:extLst>
              <a:ext uri="{FF2B5EF4-FFF2-40B4-BE49-F238E27FC236}">
                <a16:creationId xmlns:a16="http://schemas.microsoft.com/office/drawing/2014/main" id="{3B674EEB-5D3F-C178-6D87-617D66A0DE33}"/>
              </a:ext>
            </a:extLst>
          </p:cNvPr>
          <p:cNvSpPr/>
          <p:nvPr/>
        </p:nvSpPr>
        <p:spPr>
          <a:xfrm>
            <a:off x="4953446" y="2867471"/>
            <a:ext cx="3953455" cy="97185"/>
          </a:xfrm>
          <a:prstGeom prst="rect">
            <a:avLst/>
          </a:prstGeom>
          <a:noFill/>
          <a:ln/>
        </p:spPr>
        <p:txBody>
          <a:bodyPr wrap="none" lIns="0" tIns="0" rIns="0" bIns="0" rtlCol="0" anchor="t"/>
          <a:lstStyle/>
          <a:p>
            <a:pPr marL="0" indent="0" algn="l">
              <a:lnSpc>
                <a:spcPts val="767"/>
              </a:lnSpc>
              <a:buNone/>
            </a:pPr>
            <a:r>
              <a:rPr lang="en-US" sz="590" dirty="0">
                <a:solidFill>
                  <a:srgbClr val="A8B4CC"/>
                </a:solidFill>
                <a:latin typeface="Cambria" pitchFamily="34" charset="0"/>
                <a:ea typeface="Cambria" pitchFamily="34" charset="-122"/>
                <a:cs typeface="Cambria" pitchFamily="34" charset="-120"/>
              </a:rPr>
              <a:t>Learning to pray with God's Word.</a:t>
            </a:r>
            <a:endParaRPr lang="en-US" sz="590" dirty="0"/>
          </a:p>
        </p:txBody>
      </p:sp>
      <p:sp>
        <p:nvSpPr>
          <p:cNvPr id="57" name="Text 54">
            <a:extLst>
              <a:ext uri="{FF2B5EF4-FFF2-40B4-BE49-F238E27FC236}">
                <a16:creationId xmlns:a16="http://schemas.microsoft.com/office/drawing/2014/main" id="{22CF3602-6283-4B32-557A-3547139E3869}"/>
              </a:ext>
            </a:extLst>
          </p:cNvPr>
          <p:cNvSpPr/>
          <p:nvPr/>
        </p:nvSpPr>
        <p:spPr>
          <a:xfrm>
            <a:off x="4857601" y="3220641"/>
            <a:ext cx="3785741" cy="727323"/>
          </a:xfrm>
          <a:prstGeom prst="roundRect">
            <a:avLst>
              <a:gd name="adj" fmla="val 6810"/>
            </a:avLst>
          </a:prstGeom>
          <a:solidFill>
            <a:srgbClr val="243363"/>
          </a:solidFill>
          <a:ln w="9525">
            <a:solidFill>
              <a:srgbClr val="C9A227">
                <a:alpha val="14000"/>
              </a:srgbClr>
            </a:solidFill>
          </a:ln>
        </p:spPr>
        <p:txBody>
          <a:bodyPr wrap="square" rtlCol="0" anchor="t"/>
          <a:lstStyle/>
          <a:p>
            <a:pPr marL="0" indent="0">
              <a:buNone/>
            </a:pPr>
            <a:endParaRPr lang="en-US" dirty="0"/>
          </a:p>
        </p:txBody>
      </p:sp>
      <p:sp>
        <p:nvSpPr>
          <p:cNvPr id="58" name="Text 55">
            <a:extLst>
              <a:ext uri="{FF2B5EF4-FFF2-40B4-BE49-F238E27FC236}">
                <a16:creationId xmlns:a16="http://schemas.microsoft.com/office/drawing/2014/main" id="{5378A13E-531A-EEF0-3E47-0DBED88CE82B}"/>
              </a:ext>
            </a:extLst>
          </p:cNvPr>
          <p:cNvSpPr/>
          <p:nvPr/>
        </p:nvSpPr>
        <p:spPr>
          <a:xfrm>
            <a:off x="4953446" y="3441204"/>
            <a:ext cx="3953455" cy="67270"/>
          </a:xfrm>
          <a:prstGeom prst="rect">
            <a:avLst/>
          </a:prstGeom>
          <a:noFill/>
          <a:ln/>
        </p:spPr>
        <p:txBody>
          <a:bodyPr wrap="none" lIns="0" tIns="0" rIns="0" bIns="0" rtlCol="0" anchor="t"/>
          <a:lstStyle/>
          <a:p>
            <a:pPr marL="0" indent="0" algn="l">
              <a:lnSpc>
                <a:spcPts val="530"/>
              </a:lnSpc>
              <a:buNone/>
            </a:pPr>
            <a:r>
              <a:rPr lang="en-US" sz="530" b="1" kern="0" spc="69" dirty="0">
                <a:solidFill>
                  <a:srgbClr val="C9A227"/>
                </a:solidFill>
                <a:latin typeface="Cambria" pitchFamily="34" charset="0"/>
                <a:ea typeface="Cambria" pitchFamily="34" charset="-122"/>
                <a:cs typeface="Cambria" pitchFamily="34" charset="-120"/>
              </a:rPr>
              <a:t>MONTH 8</a:t>
            </a:r>
            <a:endParaRPr lang="en-US" sz="530" dirty="0"/>
          </a:p>
        </p:txBody>
      </p:sp>
      <p:sp>
        <p:nvSpPr>
          <p:cNvPr id="59" name="Text 56">
            <a:extLst>
              <a:ext uri="{FF2B5EF4-FFF2-40B4-BE49-F238E27FC236}">
                <a16:creationId xmlns:a16="http://schemas.microsoft.com/office/drawing/2014/main" id="{375DCCE4-92E5-C5A3-A796-51A1A661AF86}"/>
              </a:ext>
            </a:extLst>
          </p:cNvPr>
          <p:cNvSpPr/>
          <p:nvPr/>
        </p:nvSpPr>
        <p:spPr>
          <a:xfrm>
            <a:off x="4953446" y="3516064"/>
            <a:ext cx="3953455" cy="106561"/>
          </a:xfrm>
          <a:prstGeom prst="rect">
            <a:avLst/>
          </a:prstGeom>
          <a:noFill/>
          <a:ln/>
        </p:spPr>
        <p:txBody>
          <a:bodyPr wrap="none" lIns="0" tIns="0" rIns="0" bIns="0" rtlCol="0" anchor="t"/>
          <a:lstStyle/>
          <a:p>
            <a:pPr marL="0" indent="0" algn="l">
              <a:lnSpc>
                <a:spcPts val="839"/>
              </a:lnSpc>
              <a:buNone/>
            </a:pPr>
            <a:r>
              <a:rPr lang="en-US" sz="730" b="1" dirty="0">
                <a:solidFill>
                  <a:srgbClr val="F4EFE6"/>
                </a:solidFill>
                <a:latin typeface="Constantia" pitchFamily="34" charset="0"/>
                <a:ea typeface="Constantia" pitchFamily="34" charset="-122"/>
                <a:cs typeface="Constantia" pitchFamily="34" charset="-120"/>
              </a:rPr>
              <a:t>Retreat</a:t>
            </a:r>
            <a:endParaRPr lang="en-US" sz="730" dirty="0"/>
          </a:p>
        </p:txBody>
      </p:sp>
      <p:sp>
        <p:nvSpPr>
          <p:cNvPr id="60" name="Text 57">
            <a:extLst>
              <a:ext uri="{FF2B5EF4-FFF2-40B4-BE49-F238E27FC236}">
                <a16:creationId xmlns:a16="http://schemas.microsoft.com/office/drawing/2014/main" id="{63AB2818-9654-0D3F-581D-8B69E08F6FEA}"/>
              </a:ext>
            </a:extLst>
          </p:cNvPr>
          <p:cNvSpPr/>
          <p:nvPr/>
        </p:nvSpPr>
        <p:spPr>
          <a:xfrm>
            <a:off x="4953446" y="3630216"/>
            <a:ext cx="3953455" cy="97185"/>
          </a:xfrm>
          <a:prstGeom prst="rect">
            <a:avLst/>
          </a:prstGeom>
          <a:noFill/>
          <a:ln/>
        </p:spPr>
        <p:txBody>
          <a:bodyPr wrap="none" lIns="0" tIns="0" rIns="0" bIns="0" rtlCol="0" anchor="t"/>
          <a:lstStyle/>
          <a:p>
            <a:pPr marL="0" indent="0" algn="l">
              <a:lnSpc>
                <a:spcPts val="767"/>
              </a:lnSpc>
              <a:buNone/>
            </a:pPr>
            <a:r>
              <a:rPr lang="en-US" sz="590" dirty="0">
                <a:solidFill>
                  <a:srgbClr val="A8B4CC"/>
                </a:solidFill>
                <a:latin typeface="Cambria" pitchFamily="34" charset="0"/>
                <a:ea typeface="Cambria" pitchFamily="34" charset="-122"/>
                <a:cs typeface="Cambria" pitchFamily="34" charset="-120"/>
              </a:rPr>
              <a:t>A deep, personal encounter with Jesus.</a:t>
            </a:r>
            <a:endParaRPr lang="en-US" sz="590" dirty="0"/>
          </a:p>
        </p:txBody>
      </p:sp>
      <p:sp>
        <p:nvSpPr>
          <p:cNvPr id="61" name="Text 58">
            <a:extLst>
              <a:ext uri="{FF2B5EF4-FFF2-40B4-BE49-F238E27FC236}">
                <a16:creationId xmlns:a16="http://schemas.microsoft.com/office/drawing/2014/main" id="{1E2D5F51-E024-BE71-4A4B-9FDFFEF9AF66}"/>
              </a:ext>
            </a:extLst>
          </p:cNvPr>
          <p:cNvSpPr/>
          <p:nvPr/>
        </p:nvSpPr>
        <p:spPr>
          <a:xfrm>
            <a:off x="4857601" y="3983385"/>
            <a:ext cx="3785741" cy="727323"/>
          </a:xfrm>
          <a:prstGeom prst="roundRect">
            <a:avLst>
              <a:gd name="adj" fmla="val 6810"/>
            </a:avLst>
          </a:prstGeom>
          <a:solidFill>
            <a:srgbClr val="1E3A5F"/>
          </a:solidFill>
          <a:ln w="9525">
            <a:solidFill>
              <a:srgbClr val="C9A227">
                <a:alpha val="14000"/>
              </a:srgbClr>
            </a:solidFill>
          </a:ln>
        </p:spPr>
        <p:txBody>
          <a:bodyPr wrap="square" rtlCol="0" anchor="t"/>
          <a:lstStyle/>
          <a:p>
            <a:pPr marL="0" indent="0">
              <a:buNone/>
            </a:pPr>
            <a:endParaRPr lang="en-US" dirty="0"/>
          </a:p>
        </p:txBody>
      </p:sp>
      <p:sp>
        <p:nvSpPr>
          <p:cNvPr id="62" name="Text 59">
            <a:extLst>
              <a:ext uri="{FF2B5EF4-FFF2-40B4-BE49-F238E27FC236}">
                <a16:creationId xmlns:a16="http://schemas.microsoft.com/office/drawing/2014/main" id="{FD57454F-C262-D326-698A-DCA9FD1907CD}"/>
              </a:ext>
            </a:extLst>
          </p:cNvPr>
          <p:cNvSpPr/>
          <p:nvPr/>
        </p:nvSpPr>
        <p:spPr>
          <a:xfrm>
            <a:off x="4953446" y="4203948"/>
            <a:ext cx="3953455" cy="67270"/>
          </a:xfrm>
          <a:prstGeom prst="rect">
            <a:avLst/>
          </a:prstGeom>
          <a:noFill/>
          <a:ln/>
        </p:spPr>
        <p:txBody>
          <a:bodyPr wrap="none" lIns="0" tIns="0" rIns="0" bIns="0" rtlCol="0" anchor="t"/>
          <a:lstStyle/>
          <a:p>
            <a:pPr marL="0" indent="0" algn="l">
              <a:lnSpc>
                <a:spcPts val="530"/>
              </a:lnSpc>
              <a:buNone/>
            </a:pPr>
            <a:r>
              <a:rPr lang="en-US" sz="530" b="1" kern="0" spc="69" dirty="0">
                <a:solidFill>
                  <a:srgbClr val="C9A227"/>
                </a:solidFill>
                <a:latin typeface="Cambria" pitchFamily="34" charset="0"/>
                <a:ea typeface="Cambria" pitchFamily="34" charset="-122"/>
                <a:cs typeface="Cambria" pitchFamily="34" charset="-120"/>
              </a:rPr>
              <a:t>MONTH 10</a:t>
            </a:r>
            <a:endParaRPr lang="en-US" sz="530" dirty="0"/>
          </a:p>
        </p:txBody>
      </p:sp>
      <p:sp>
        <p:nvSpPr>
          <p:cNvPr id="63" name="Text 60">
            <a:extLst>
              <a:ext uri="{FF2B5EF4-FFF2-40B4-BE49-F238E27FC236}">
                <a16:creationId xmlns:a16="http://schemas.microsoft.com/office/drawing/2014/main" id="{87D6D741-0290-0DCB-2F1E-4E90ECD8C19F}"/>
              </a:ext>
            </a:extLst>
          </p:cNvPr>
          <p:cNvSpPr/>
          <p:nvPr/>
        </p:nvSpPr>
        <p:spPr>
          <a:xfrm>
            <a:off x="4953446" y="4278809"/>
            <a:ext cx="3953455" cy="106561"/>
          </a:xfrm>
          <a:prstGeom prst="rect">
            <a:avLst/>
          </a:prstGeom>
          <a:noFill/>
          <a:ln/>
        </p:spPr>
        <p:txBody>
          <a:bodyPr wrap="none" lIns="0" tIns="0" rIns="0" bIns="0" rtlCol="0" anchor="t"/>
          <a:lstStyle/>
          <a:p>
            <a:pPr marL="0" indent="0" algn="l">
              <a:lnSpc>
                <a:spcPts val="839"/>
              </a:lnSpc>
              <a:buNone/>
            </a:pPr>
            <a:r>
              <a:rPr lang="en-US" sz="730" b="1" dirty="0">
                <a:solidFill>
                  <a:srgbClr val="F4EFE6"/>
                </a:solidFill>
                <a:latin typeface="Constantia" pitchFamily="34" charset="0"/>
                <a:ea typeface="Constantia" pitchFamily="34" charset="-122"/>
                <a:cs typeface="Constantia" pitchFamily="34" charset="-120"/>
              </a:rPr>
              <a:t>Life in the Spirit</a:t>
            </a:r>
            <a:endParaRPr lang="en-US" sz="730" dirty="0"/>
          </a:p>
        </p:txBody>
      </p:sp>
      <p:sp>
        <p:nvSpPr>
          <p:cNvPr id="64" name="Text 61">
            <a:extLst>
              <a:ext uri="{FF2B5EF4-FFF2-40B4-BE49-F238E27FC236}">
                <a16:creationId xmlns:a16="http://schemas.microsoft.com/office/drawing/2014/main" id="{0C5AAA7F-6628-32F0-38A2-8B7EEF28C409}"/>
              </a:ext>
            </a:extLst>
          </p:cNvPr>
          <p:cNvSpPr/>
          <p:nvPr/>
        </p:nvSpPr>
        <p:spPr>
          <a:xfrm>
            <a:off x="4953446" y="4392960"/>
            <a:ext cx="3953455" cy="97185"/>
          </a:xfrm>
          <a:prstGeom prst="rect">
            <a:avLst/>
          </a:prstGeom>
          <a:noFill/>
          <a:ln/>
        </p:spPr>
        <p:txBody>
          <a:bodyPr wrap="none" lIns="0" tIns="0" rIns="0" bIns="0" rtlCol="0" anchor="t"/>
          <a:lstStyle/>
          <a:p>
            <a:pPr marL="0" indent="0" algn="l">
              <a:lnSpc>
                <a:spcPts val="767"/>
              </a:lnSpc>
              <a:buNone/>
            </a:pPr>
            <a:r>
              <a:rPr lang="en-US" sz="590" dirty="0">
                <a:solidFill>
                  <a:srgbClr val="A8B4CC"/>
                </a:solidFill>
                <a:latin typeface="Cambria" pitchFamily="34" charset="0"/>
                <a:ea typeface="Cambria" pitchFamily="34" charset="-122"/>
                <a:cs typeface="Cambria" pitchFamily="34" charset="-120"/>
              </a:rPr>
              <a:t>Confirmation transforms us into missionary disciples.</a:t>
            </a:r>
            <a:endParaRPr lang="en-US" sz="590" dirty="0"/>
          </a:p>
        </p:txBody>
      </p:sp>
      <p:sp>
        <p:nvSpPr>
          <p:cNvPr id="65" name="Text 62">
            <a:extLst>
              <a:ext uri="{FF2B5EF4-FFF2-40B4-BE49-F238E27FC236}">
                <a16:creationId xmlns:a16="http://schemas.microsoft.com/office/drawing/2014/main" id="{BEEABE4E-F1CA-2C5D-1BBF-68C28573AA03}"/>
              </a:ext>
            </a:extLst>
          </p:cNvPr>
          <p:cNvSpPr/>
          <p:nvPr/>
        </p:nvSpPr>
        <p:spPr>
          <a:xfrm>
            <a:off x="4528840" y="810518"/>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66" name="Text 63">
            <a:extLst>
              <a:ext uri="{FF2B5EF4-FFF2-40B4-BE49-F238E27FC236}">
                <a16:creationId xmlns:a16="http://schemas.microsoft.com/office/drawing/2014/main" id="{60063E0A-148E-5A7E-A59E-9F1F5C798FAF}"/>
              </a:ext>
            </a:extLst>
          </p:cNvPr>
          <p:cNvSpPr/>
          <p:nvPr/>
        </p:nvSpPr>
        <p:spPr>
          <a:xfrm>
            <a:off x="4528840" y="1204020"/>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67" name="Text 64">
            <a:extLst>
              <a:ext uri="{FF2B5EF4-FFF2-40B4-BE49-F238E27FC236}">
                <a16:creationId xmlns:a16="http://schemas.microsoft.com/office/drawing/2014/main" id="{2449B2AC-578E-A53E-FFD4-E16EB1A81F34}"/>
              </a:ext>
            </a:extLst>
          </p:cNvPr>
          <p:cNvSpPr/>
          <p:nvPr/>
        </p:nvSpPr>
        <p:spPr>
          <a:xfrm>
            <a:off x="4528840" y="1597670"/>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68" name="Text 65">
            <a:extLst>
              <a:ext uri="{FF2B5EF4-FFF2-40B4-BE49-F238E27FC236}">
                <a16:creationId xmlns:a16="http://schemas.microsoft.com/office/drawing/2014/main" id="{057F8972-DB2A-DA2C-3863-30DC0FF64E08}"/>
              </a:ext>
            </a:extLst>
          </p:cNvPr>
          <p:cNvSpPr/>
          <p:nvPr/>
        </p:nvSpPr>
        <p:spPr>
          <a:xfrm>
            <a:off x="4528840" y="1991171"/>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69" name="Text 66">
            <a:extLst>
              <a:ext uri="{FF2B5EF4-FFF2-40B4-BE49-F238E27FC236}">
                <a16:creationId xmlns:a16="http://schemas.microsoft.com/office/drawing/2014/main" id="{FF262935-1DC5-0D5C-98B5-5736B09A97AB}"/>
              </a:ext>
            </a:extLst>
          </p:cNvPr>
          <p:cNvSpPr/>
          <p:nvPr/>
        </p:nvSpPr>
        <p:spPr>
          <a:xfrm>
            <a:off x="4528840" y="2384822"/>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70" name="Text 67">
            <a:extLst>
              <a:ext uri="{FF2B5EF4-FFF2-40B4-BE49-F238E27FC236}">
                <a16:creationId xmlns:a16="http://schemas.microsoft.com/office/drawing/2014/main" id="{2E95C48B-0BC5-C58F-0BF2-BBCE03FF3712}"/>
              </a:ext>
            </a:extLst>
          </p:cNvPr>
          <p:cNvSpPr/>
          <p:nvPr/>
        </p:nvSpPr>
        <p:spPr>
          <a:xfrm>
            <a:off x="4528840" y="2778323"/>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71" name="Text 68">
            <a:extLst>
              <a:ext uri="{FF2B5EF4-FFF2-40B4-BE49-F238E27FC236}">
                <a16:creationId xmlns:a16="http://schemas.microsoft.com/office/drawing/2014/main" id="{F87F2F81-4C9B-EBD2-3189-F5355A28EF15}"/>
              </a:ext>
            </a:extLst>
          </p:cNvPr>
          <p:cNvSpPr/>
          <p:nvPr/>
        </p:nvSpPr>
        <p:spPr>
          <a:xfrm>
            <a:off x="4528840" y="3171974"/>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72" name="Text 69">
            <a:extLst>
              <a:ext uri="{FF2B5EF4-FFF2-40B4-BE49-F238E27FC236}">
                <a16:creationId xmlns:a16="http://schemas.microsoft.com/office/drawing/2014/main" id="{9CA9FE1F-0C2D-BB37-E91A-15CD5064D713}"/>
              </a:ext>
            </a:extLst>
          </p:cNvPr>
          <p:cNvSpPr/>
          <p:nvPr/>
        </p:nvSpPr>
        <p:spPr>
          <a:xfrm>
            <a:off x="4528840" y="3565475"/>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73" name="Text 70">
            <a:extLst>
              <a:ext uri="{FF2B5EF4-FFF2-40B4-BE49-F238E27FC236}">
                <a16:creationId xmlns:a16="http://schemas.microsoft.com/office/drawing/2014/main" id="{21A7E47F-5D78-F575-3DA8-3BA4F9B140C0}"/>
              </a:ext>
            </a:extLst>
          </p:cNvPr>
          <p:cNvSpPr/>
          <p:nvPr/>
        </p:nvSpPr>
        <p:spPr>
          <a:xfrm>
            <a:off x="4528840" y="3959126"/>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74" name="Text 71">
            <a:extLst>
              <a:ext uri="{FF2B5EF4-FFF2-40B4-BE49-F238E27FC236}">
                <a16:creationId xmlns:a16="http://schemas.microsoft.com/office/drawing/2014/main" id="{105048CA-8610-95E8-4277-97F7C13B3CC6}"/>
              </a:ext>
            </a:extLst>
          </p:cNvPr>
          <p:cNvSpPr/>
          <p:nvPr/>
        </p:nvSpPr>
        <p:spPr>
          <a:xfrm>
            <a:off x="4528840" y="4352627"/>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
        <p:nvSpPr>
          <p:cNvPr id="75" name="Text 72">
            <a:extLst>
              <a:ext uri="{FF2B5EF4-FFF2-40B4-BE49-F238E27FC236}">
                <a16:creationId xmlns:a16="http://schemas.microsoft.com/office/drawing/2014/main" id="{C13C1493-10B1-81CC-B15D-1F895BD0393C}"/>
              </a:ext>
            </a:extLst>
          </p:cNvPr>
          <p:cNvSpPr/>
          <p:nvPr/>
        </p:nvSpPr>
        <p:spPr>
          <a:xfrm>
            <a:off x="4528840" y="4746278"/>
            <a:ext cx="86320" cy="86320"/>
          </a:xfrm>
          <a:prstGeom prst="ellipse">
            <a:avLst/>
          </a:prstGeom>
          <a:solidFill>
            <a:srgbClr val="C9A227"/>
          </a:solidFill>
          <a:ln/>
          <a:effectLst>
            <a:outerShdw blurRad="49530" dist="50800" dir="16200000" algn="bl" rotWithShape="0">
              <a:srgbClr val="C9A227">
                <a:alpha val="70000"/>
              </a:srgbClr>
            </a:outerShdw>
          </a:effectLst>
        </p:spPr>
        <p:txBody>
          <a:bodyPr wrap="none" rtlCol="0" anchor="t"/>
          <a:lstStyle/>
          <a:p>
            <a:pPr marL="0" indent="0">
              <a:buNone/>
            </a:pPr>
            <a:endParaRPr lang="en-US" dirty="0"/>
          </a:p>
        </p:txBody>
      </p:sp>
    </p:spTree>
    <p:extLst>
      <p:ext uri="{BB962C8B-B14F-4D97-AF65-F5344CB8AC3E}">
        <p14:creationId xmlns:p14="http://schemas.microsoft.com/office/powerpoint/2010/main" val="3053417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17123A"/>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1E1650"/>
              </a:gs>
              <a:gs pos="55000">
                <a:srgbClr val="17123A"/>
              </a:gs>
              <a:gs pos="100000">
                <a:srgbClr val="100C2E"/>
              </a:gs>
            </a:gsLst>
            <a:lin ang="4200000" scaled="1"/>
          </a:gradFill>
          <a:ln/>
        </p:spPr>
        <p:txBody>
          <a:bodyPr wrap="square" rtlCol="0" anchor="t"/>
          <a:lstStyle/>
          <a:p>
            <a:pPr marL="0" indent="0">
              <a:buNone/>
            </a:pPr>
            <a:endParaRPr lang="en-US" dirty="0"/>
          </a:p>
        </p:txBody>
      </p:sp>
      <p:sp>
        <p:nvSpPr>
          <p:cNvPr id="3" name="Text 1"/>
          <p:cNvSpPr/>
          <p:nvPr/>
        </p:nvSpPr>
        <p:spPr>
          <a:xfrm>
            <a:off x="409575" y="792956"/>
            <a:ext cx="3866559" cy="21580"/>
          </a:xfrm>
          <a:custGeom>
            <a:avLst/>
            <a:gdLst/>
            <a:ahLst/>
            <a:cxnLst/>
            <a:rect l="l" t="t" r="r" b="b"/>
            <a:pathLst>
              <a:path w="3866559" h="21580">
                <a:moveTo>
                  <a:pt x="71120" y="0"/>
                </a:moveTo>
                <a:lnTo>
                  <a:pt x="3795439" y="0"/>
                </a:lnTo>
                <a:lnTo>
                  <a:pt x="3814841" y="2698"/>
                </a:lnTo>
                <a:lnTo>
                  <a:pt x="3822611" y="5395"/>
                </a:lnTo>
                <a:lnTo>
                  <a:pt x="3828388" y="8093"/>
                </a:lnTo>
                <a:lnTo>
                  <a:pt x="3833100" y="10790"/>
                </a:lnTo>
                <a:lnTo>
                  <a:pt x="3837111" y="13488"/>
                </a:lnTo>
                <a:lnTo>
                  <a:pt x="3840608" y="16185"/>
                </a:lnTo>
                <a:lnTo>
                  <a:pt x="3843702" y="18883"/>
                </a:lnTo>
                <a:lnTo>
                  <a:pt x="3846467" y="21580"/>
                </a:lnTo>
                <a:lnTo>
                  <a:pt x="20092" y="21580"/>
                </a:lnTo>
                <a:lnTo>
                  <a:pt x="22857" y="18883"/>
                </a:lnTo>
                <a:lnTo>
                  <a:pt x="25951" y="16185"/>
                </a:lnTo>
                <a:lnTo>
                  <a:pt x="29448" y="13488"/>
                </a:lnTo>
                <a:lnTo>
                  <a:pt x="33459" y="10790"/>
                </a:lnTo>
                <a:lnTo>
                  <a:pt x="38172" y="8093"/>
                </a:lnTo>
                <a:lnTo>
                  <a:pt x="43949" y="5395"/>
                </a:lnTo>
                <a:lnTo>
                  <a:pt x="51719" y="2698"/>
                </a:lnTo>
                <a:close/>
              </a:path>
            </a:pathLst>
          </a:custGeom>
          <a:gradFill rotWithShape="1">
            <a:gsLst>
              <a:gs pos="0">
                <a:srgbClr val="C0392B">
                  <a:alpha val="53000"/>
                </a:srgbClr>
              </a:gs>
              <a:gs pos="100000">
                <a:srgbClr val="000000">
                  <a:alpha val="0"/>
                </a:srgbClr>
              </a:gs>
            </a:gsLst>
            <a:lin ang="0" scaled="1"/>
          </a:gradFill>
          <a:ln/>
        </p:spPr>
        <p:txBody>
          <a:bodyPr wrap="none" rtlCol="0" anchor="t"/>
          <a:lstStyle/>
          <a:p>
            <a:pPr marL="0" indent="0">
              <a:buNone/>
            </a:pPr>
            <a:endParaRPr lang="en-US" dirty="0"/>
          </a:p>
        </p:txBody>
      </p:sp>
      <p:sp>
        <p:nvSpPr>
          <p:cNvPr id="4" name="Text 2"/>
          <p:cNvSpPr/>
          <p:nvPr/>
        </p:nvSpPr>
        <p:spPr>
          <a:xfrm>
            <a:off x="4867870" y="792956"/>
            <a:ext cx="3866559" cy="21580"/>
          </a:xfrm>
          <a:custGeom>
            <a:avLst/>
            <a:gdLst/>
            <a:ahLst/>
            <a:cxnLst/>
            <a:rect l="l" t="t" r="r" b="b"/>
            <a:pathLst>
              <a:path w="3866559" h="21580">
                <a:moveTo>
                  <a:pt x="71120" y="0"/>
                </a:moveTo>
                <a:lnTo>
                  <a:pt x="3795439" y="0"/>
                </a:lnTo>
                <a:lnTo>
                  <a:pt x="3814841" y="2698"/>
                </a:lnTo>
                <a:lnTo>
                  <a:pt x="3822611" y="5395"/>
                </a:lnTo>
                <a:lnTo>
                  <a:pt x="3828388" y="8093"/>
                </a:lnTo>
                <a:lnTo>
                  <a:pt x="3833100" y="10790"/>
                </a:lnTo>
                <a:lnTo>
                  <a:pt x="3837111" y="13488"/>
                </a:lnTo>
                <a:lnTo>
                  <a:pt x="3840608" y="16185"/>
                </a:lnTo>
                <a:lnTo>
                  <a:pt x="3843702" y="18883"/>
                </a:lnTo>
                <a:lnTo>
                  <a:pt x="3846467" y="21580"/>
                </a:lnTo>
                <a:lnTo>
                  <a:pt x="20092" y="21580"/>
                </a:lnTo>
                <a:lnTo>
                  <a:pt x="22857" y="18883"/>
                </a:lnTo>
                <a:lnTo>
                  <a:pt x="25951" y="16185"/>
                </a:lnTo>
                <a:lnTo>
                  <a:pt x="29448" y="13488"/>
                </a:lnTo>
                <a:lnTo>
                  <a:pt x="33459" y="10790"/>
                </a:lnTo>
                <a:lnTo>
                  <a:pt x="38172" y="8093"/>
                </a:lnTo>
                <a:lnTo>
                  <a:pt x="43949" y="5395"/>
                </a:lnTo>
                <a:lnTo>
                  <a:pt x="51719" y="2698"/>
                </a:lnTo>
                <a:close/>
              </a:path>
            </a:pathLst>
          </a:custGeom>
          <a:gradFill rotWithShape="1">
            <a:gsLst>
              <a:gs pos="0">
                <a:srgbClr val="27AE60">
                  <a:alpha val="53000"/>
                </a:srgbClr>
              </a:gs>
              <a:gs pos="100000">
                <a:srgbClr val="000000">
                  <a:alpha val="0"/>
                </a:srgbClr>
              </a:gs>
            </a:gsLst>
            <a:lin ang="0" scaled="1"/>
          </a:gradFill>
          <a:ln/>
        </p:spPr>
        <p:txBody>
          <a:bodyPr wrap="none" rtlCol="0" anchor="t"/>
          <a:lstStyle/>
          <a:p>
            <a:pPr marL="0" indent="0">
              <a:buNone/>
            </a:pPr>
            <a:endParaRPr lang="en-US" dirty="0"/>
          </a:p>
        </p:txBody>
      </p:sp>
      <p:sp>
        <p:nvSpPr>
          <p:cNvPr id="5" name="Text 3"/>
          <p:cNvSpPr/>
          <p:nvPr/>
        </p:nvSpPr>
        <p:spPr>
          <a:xfrm>
            <a:off x="0" y="0"/>
            <a:ext cx="1286470" cy="1286470"/>
          </a:xfrm>
          <a:prstGeom prst="ellipse">
            <a:avLst/>
          </a:prstGeom>
          <a:noFill/>
          <a:ln w="9525">
            <a:solidFill>
              <a:srgbClr val="C9A227">
                <a:alpha val="15000"/>
              </a:srgbClr>
            </a:solidFill>
          </a:ln>
        </p:spPr>
        <p:txBody>
          <a:bodyPr wrap="square" rtlCol="0" anchor="t"/>
          <a:lstStyle/>
          <a:p>
            <a:pPr marL="0" indent="0">
              <a:buNone/>
            </a:pPr>
            <a:endParaRPr lang="en-US" dirty="0"/>
          </a:p>
        </p:txBody>
      </p:sp>
      <p:sp>
        <p:nvSpPr>
          <p:cNvPr id="6" name="Text 4"/>
          <p:cNvSpPr/>
          <p:nvPr/>
        </p:nvSpPr>
        <p:spPr>
          <a:xfrm>
            <a:off x="0" y="0"/>
            <a:ext cx="1072009" cy="1072009"/>
          </a:xfrm>
          <a:prstGeom prst="ellipse">
            <a:avLst/>
          </a:prstGeom>
          <a:noFill/>
          <a:ln w="9525">
            <a:solidFill>
              <a:srgbClr val="C9A227">
                <a:alpha val="9000"/>
              </a:srgbClr>
            </a:solidFill>
          </a:ln>
        </p:spPr>
        <p:txBody>
          <a:bodyPr wrap="square" rtlCol="0" anchor="t"/>
          <a:lstStyle/>
          <a:p>
            <a:pPr marL="0" indent="0">
              <a:buNone/>
            </a:pPr>
            <a:endParaRPr lang="en-US" dirty="0"/>
          </a:p>
        </p:txBody>
      </p:sp>
      <p:sp>
        <p:nvSpPr>
          <p:cNvPr id="7" name="Text 5"/>
          <p:cNvSpPr/>
          <p:nvPr/>
        </p:nvSpPr>
        <p:spPr>
          <a:xfrm>
            <a:off x="8001000" y="4000500"/>
            <a:ext cx="1143000" cy="1143000"/>
          </a:xfrm>
          <a:prstGeom prst="ellipse">
            <a:avLst/>
          </a:prstGeom>
          <a:gradFill rotWithShape="1">
            <a:gsLst>
              <a:gs pos="0">
                <a:srgbClr val="C9A227">
                  <a:alpha val="7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8" name="Text 6"/>
          <p:cNvSpPr/>
          <p:nvPr/>
        </p:nvSpPr>
        <p:spPr>
          <a:xfrm>
            <a:off x="400050" y="200620"/>
            <a:ext cx="9178290" cy="118021"/>
          </a:xfrm>
          <a:prstGeom prst="rect">
            <a:avLst/>
          </a:prstGeom>
          <a:noFill/>
          <a:ln/>
        </p:spPr>
        <p:txBody>
          <a:bodyPr wrap="none" lIns="0" tIns="0" rIns="0" bIns="0" rtlCol="0" anchor="t"/>
          <a:lstStyle/>
          <a:p>
            <a:pPr marL="0" indent="0" algn="l">
              <a:lnSpc>
                <a:spcPts val="930"/>
              </a:lnSpc>
              <a:buNone/>
            </a:pPr>
            <a:r>
              <a:rPr lang="en-US" sz="620" kern="0" spc="112" dirty="0">
                <a:solidFill>
                  <a:srgbClr val="C9A227"/>
                </a:solidFill>
                <a:latin typeface="Cambria" pitchFamily="34" charset="0"/>
                <a:ea typeface="Cambria" pitchFamily="34" charset="-122"/>
                <a:cs typeface="Cambria" pitchFamily="34" charset="-120"/>
              </a:rPr>
              <a:t>FAMILY AS DOMESTIC CHURCH</a:t>
            </a:r>
            <a:endParaRPr lang="en-US" sz="620" dirty="0"/>
          </a:p>
        </p:txBody>
      </p:sp>
      <p:sp>
        <p:nvSpPr>
          <p:cNvPr id="9" name="Text 7"/>
          <p:cNvSpPr/>
          <p:nvPr/>
        </p:nvSpPr>
        <p:spPr>
          <a:xfrm>
            <a:off x="400050" y="361801"/>
            <a:ext cx="8927973" cy="222498"/>
          </a:xfrm>
          <a:prstGeom prst="rect">
            <a:avLst/>
          </a:prstGeom>
          <a:noFill/>
          <a:ln/>
        </p:spPr>
        <p:txBody>
          <a:bodyPr wrap="none" lIns="0" tIns="0" rIns="0" bIns="0" rtlCol="0" anchor="t"/>
          <a:lstStyle/>
          <a:p>
            <a:pPr marL="0" indent="0" algn="l">
              <a:lnSpc>
                <a:spcPts val="1752"/>
              </a:lnSpc>
              <a:buNone/>
            </a:pPr>
            <a:r>
              <a:rPr lang="en-US" sz="1460" dirty="0">
                <a:solidFill>
                  <a:srgbClr val="F2EEFA"/>
                </a:solidFill>
                <a:latin typeface="Constantia" pitchFamily="34" charset="0"/>
                <a:ea typeface="Constantia" pitchFamily="34" charset="-122"/>
                <a:cs typeface="Constantia" pitchFamily="34" charset="-120"/>
              </a:rPr>
              <a:t>Shifting from </a:t>
            </a:r>
            <a:r>
              <a:rPr lang="en-US" sz="1460" b="1" dirty="0">
                <a:solidFill>
                  <a:srgbClr val="C9A227"/>
                </a:solidFill>
                <a:latin typeface="Constantia" pitchFamily="34" charset="0"/>
                <a:ea typeface="Constantia" pitchFamily="34" charset="-122"/>
                <a:cs typeface="Constantia" pitchFamily="34" charset="-120"/>
              </a:rPr>
              <a:t>Program-Centered</a:t>
            </a:r>
            <a:r>
              <a:rPr lang="en-US" sz="1460" dirty="0">
                <a:solidFill>
                  <a:srgbClr val="F2EEFA"/>
                </a:solidFill>
                <a:latin typeface="Constantia" pitchFamily="34" charset="0"/>
                <a:ea typeface="Constantia" pitchFamily="34" charset="-122"/>
                <a:cs typeface="Constantia" pitchFamily="34" charset="-120"/>
              </a:rPr>
              <a:t> to </a:t>
            </a:r>
            <a:r>
              <a:rPr lang="en-US" sz="1460" b="1" dirty="0">
                <a:solidFill>
                  <a:srgbClr val="C9A227"/>
                </a:solidFill>
                <a:latin typeface="Constantia" pitchFamily="34" charset="0"/>
                <a:ea typeface="Constantia" pitchFamily="34" charset="-122"/>
                <a:cs typeface="Constantia" pitchFamily="34" charset="-120"/>
              </a:rPr>
              <a:t>Family-Centered</a:t>
            </a:r>
            <a:r>
              <a:rPr lang="en-US" sz="1460" dirty="0">
                <a:solidFill>
                  <a:srgbClr val="F2EEFA"/>
                </a:solidFill>
                <a:latin typeface="Constantia" pitchFamily="34" charset="0"/>
                <a:ea typeface="Constantia" pitchFamily="34" charset="-122"/>
                <a:cs typeface="Constantia" pitchFamily="34" charset="-120"/>
              </a:rPr>
              <a:t> Formation</a:t>
            </a:r>
            <a:endParaRPr lang="en-US" sz="1460" dirty="0"/>
          </a:p>
        </p:txBody>
      </p:sp>
      <p:sp>
        <p:nvSpPr>
          <p:cNvPr id="10" name="Text 8"/>
          <p:cNvSpPr/>
          <p:nvPr/>
        </p:nvSpPr>
        <p:spPr>
          <a:xfrm>
            <a:off x="400050" y="655290"/>
            <a:ext cx="400050" cy="13841"/>
          </a:xfrm>
          <a:prstGeom prst="rect">
            <a:avLst/>
          </a:prstGeom>
          <a:gradFill rotWithShape="1">
            <a:gsLst>
              <a:gs pos="0">
                <a:srgbClr val="C9A227"/>
              </a:gs>
              <a:gs pos="100000">
                <a:srgbClr val="000000">
                  <a:alpha val="0"/>
                </a:srgbClr>
              </a:gs>
            </a:gsLst>
            <a:lin ang="0" scaled="1"/>
          </a:gradFill>
          <a:ln/>
        </p:spPr>
        <p:txBody>
          <a:bodyPr wrap="none" rtlCol="0" anchor="t"/>
          <a:lstStyle/>
          <a:p>
            <a:pPr marL="0" indent="0">
              <a:buNone/>
            </a:pPr>
            <a:endParaRPr lang="en-US" dirty="0"/>
          </a:p>
        </p:txBody>
      </p:sp>
      <p:sp>
        <p:nvSpPr>
          <p:cNvPr id="11" name="Text 9"/>
          <p:cNvSpPr/>
          <p:nvPr/>
        </p:nvSpPr>
        <p:spPr>
          <a:xfrm>
            <a:off x="400050" y="783431"/>
            <a:ext cx="3885605" cy="3647182"/>
          </a:xfrm>
          <a:prstGeom prst="roundRect">
            <a:avLst>
              <a:gd name="adj" fmla="val 1950"/>
            </a:avLst>
          </a:prstGeom>
          <a:gradFill rotWithShape="1">
            <a:gsLst>
              <a:gs pos="0">
                <a:srgbClr val="1E0F2A"/>
              </a:gs>
              <a:gs pos="100000">
                <a:srgbClr val="1A1035"/>
              </a:gs>
            </a:gsLst>
            <a:lin ang="3300000" scaled="1"/>
          </a:gradFill>
          <a:ln w="9525">
            <a:solidFill>
              <a:srgbClr val="C0392B">
                <a:alpha val="25000"/>
              </a:srgbClr>
            </a:solidFill>
          </a:ln>
        </p:spPr>
        <p:txBody>
          <a:bodyPr wrap="square" rtlCol="0" anchor="t"/>
          <a:lstStyle/>
          <a:p>
            <a:pPr marL="0" indent="0">
              <a:buNone/>
            </a:pPr>
            <a:endParaRPr lang="en-US" dirty="0"/>
          </a:p>
        </p:txBody>
      </p:sp>
      <p:sp>
        <p:nvSpPr>
          <p:cNvPr id="12" name="Text 10"/>
          <p:cNvSpPr/>
          <p:nvPr/>
        </p:nvSpPr>
        <p:spPr>
          <a:xfrm>
            <a:off x="594866" y="950416"/>
            <a:ext cx="257770" cy="257770"/>
          </a:xfrm>
          <a:prstGeom prst="roundRect">
            <a:avLst>
              <a:gd name="adj" fmla="val 22171"/>
            </a:avLst>
          </a:prstGeom>
          <a:solidFill>
            <a:srgbClr val="C0392B">
              <a:alpha val="18000"/>
            </a:srgbClr>
          </a:solidFill>
          <a:ln/>
        </p:spPr>
        <p:txBody>
          <a:bodyPr wrap="none" rtlCol="0" anchor="t"/>
          <a:lstStyle/>
          <a:p>
            <a:pPr marL="0" indent="0">
              <a:buNone/>
            </a:pPr>
            <a:endParaRPr lang="en-US" dirty="0"/>
          </a:p>
        </p:txBody>
      </p:sp>
      <p:pic>
        <p:nvPicPr>
          <p:cNvPr id="1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7383" y="1012933"/>
            <a:ext cx="132588" cy="132588"/>
          </a:xfrm>
          <a:prstGeom prst="rect">
            <a:avLst/>
          </a:prstGeom>
        </p:spPr>
      </p:pic>
      <p:sp>
        <p:nvSpPr>
          <p:cNvPr id="14" name="Text 11"/>
          <p:cNvSpPr/>
          <p:nvPr/>
        </p:nvSpPr>
        <p:spPr>
          <a:xfrm>
            <a:off x="923627" y="1015305"/>
            <a:ext cx="2270998" cy="127992"/>
          </a:xfrm>
          <a:prstGeom prst="rect">
            <a:avLst/>
          </a:prstGeom>
          <a:noFill/>
          <a:ln/>
        </p:spPr>
        <p:txBody>
          <a:bodyPr wrap="none" lIns="0" tIns="0" rIns="0" bIns="0" rtlCol="0" anchor="ctr"/>
          <a:lstStyle/>
          <a:p>
            <a:pPr marL="0" indent="0" algn="l">
              <a:lnSpc>
                <a:spcPts val="1008"/>
              </a:lnSpc>
              <a:buNone/>
            </a:pPr>
            <a:r>
              <a:rPr lang="en-US" sz="840" b="1" kern="0" spc="42" dirty="0">
                <a:solidFill>
                  <a:srgbClr val="E07070"/>
                </a:solidFill>
                <a:latin typeface="Constantia" pitchFamily="34" charset="0"/>
                <a:ea typeface="Constantia" pitchFamily="34" charset="-122"/>
                <a:cs typeface="Constantia" pitchFamily="34" charset="-120"/>
              </a:rPr>
              <a:t>THE OLD MODEL TO LEAVE BEHIND</a:t>
            </a:r>
            <a:endParaRPr lang="en-US" sz="840" dirty="0"/>
          </a:p>
        </p:txBody>
      </p:sp>
      <p:sp>
        <p:nvSpPr>
          <p:cNvPr id="15" name="Text 12"/>
          <p:cNvSpPr/>
          <p:nvPr/>
        </p:nvSpPr>
        <p:spPr>
          <a:xfrm>
            <a:off x="809327" y="1322487"/>
            <a:ext cx="2474491"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Catechist delivers content—family receives passively.</a:t>
            </a:r>
            <a:endParaRPr lang="en-US" sz="820" dirty="0"/>
          </a:p>
        </p:txBody>
      </p:sp>
      <p:sp>
        <p:nvSpPr>
          <p:cNvPr id="16" name="Text 13"/>
          <p:cNvSpPr/>
          <p:nvPr/>
        </p:nvSpPr>
        <p:spPr>
          <a:xfrm>
            <a:off x="594866" y="1330077"/>
            <a:ext cx="143470" cy="143470"/>
          </a:xfrm>
          <a:prstGeom prst="ellipse">
            <a:avLst/>
          </a:prstGeom>
          <a:solidFill>
            <a:srgbClr val="C0392B">
              <a:alpha val="22000"/>
            </a:srgbClr>
          </a:solidFill>
          <a:ln/>
        </p:spPr>
        <p:txBody>
          <a:bodyPr wrap="none" rtlCol="0" anchor="t"/>
          <a:lstStyle/>
          <a:p>
            <a:pPr marL="0" indent="0">
              <a:buNone/>
            </a:pPr>
            <a:endParaRPr lang="en-US" dirty="0"/>
          </a:p>
        </p:txBody>
      </p:sp>
      <p:pic>
        <p:nvPicPr>
          <p:cNvPr id="1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0307" y="1335518"/>
            <a:ext cx="132588" cy="132588"/>
          </a:xfrm>
          <a:prstGeom prst="rect">
            <a:avLst/>
          </a:prstGeom>
        </p:spPr>
      </p:pic>
      <p:sp>
        <p:nvSpPr>
          <p:cNvPr id="18" name="Text 14"/>
          <p:cNvSpPr/>
          <p:nvPr/>
        </p:nvSpPr>
        <p:spPr>
          <a:xfrm>
            <a:off x="809327" y="1538288"/>
            <a:ext cx="2571080"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Confirmation prep lives in the parish hall, not the home.</a:t>
            </a:r>
            <a:endParaRPr lang="en-US" sz="820" dirty="0"/>
          </a:p>
        </p:txBody>
      </p:sp>
      <p:sp>
        <p:nvSpPr>
          <p:cNvPr id="19" name="Text 15"/>
          <p:cNvSpPr/>
          <p:nvPr/>
        </p:nvSpPr>
        <p:spPr>
          <a:xfrm>
            <a:off x="594866" y="1545878"/>
            <a:ext cx="143470" cy="143470"/>
          </a:xfrm>
          <a:prstGeom prst="ellipse">
            <a:avLst/>
          </a:prstGeom>
          <a:solidFill>
            <a:srgbClr val="C0392B">
              <a:alpha val="22000"/>
            </a:srgbClr>
          </a:solidFill>
          <a:ln/>
        </p:spPr>
        <p:txBody>
          <a:bodyPr wrap="none" rtlCol="0" anchor="t"/>
          <a:lstStyle/>
          <a:p>
            <a:pPr marL="0" indent="0">
              <a:buNone/>
            </a:pPr>
            <a:endParaRPr lang="en-US" dirty="0"/>
          </a:p>
        </p:txBody>
      </p:sp>
      <p:pic>
        <p:nvPicPr>
          <p:cNvPr id="2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0307" y="1551319"/>
            <a:ext cx="132588" cy="132588"/>
          </a:xfrm>
          <a:prstGeom prst="rect">
            <a:avLst/>
          </a:prstGeom>
        </p:spPr>
      </p:pic>
      <p:sp>
        <p:nvSpPr>
          <p:cNvPr id="21" name="Text 16"/>
          <p:cNvSpPr/>
          <p:nvPr/>
        </p:nvSpPr>
        <p:spPr>
          <a:xfrm>
            <a:off x="809327" y="1754088"/>
            <a:ext cx="1704722"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Parents drop off, pick up, sign forms.</a:t>
            </a:r>
            <a:endParaRPr lang="en-US" sz="820" dirty="0"/>
          </a:p>
        </p:txBody>
      </p:sp>
      <p:sp>
        <p:nvSpPr>
          <p:cNvPr id="22" name="Text 17"/>
          <p:cNvSpPr/>
          <p:nvPr/>
        </p:nvSpPr>
        <p:spPr>
          <a:xfrm>
            <a:off x="594866" y="1761679"/>
            <a:ext cx="143470" cy="143470"/>
          </a:xfrm>
          <a:prstGeom prst="ellipse">
            <a:avLst/>
          </a:prstGeom>
          <a:solidFill>
            <a:srgbClr val="C0392B">
              <a:alpha val="22000"/>
            </a:srgbClr>
          </a:solidFill>
          <a:ln/>
        </p:spPr>
        <p:txBody>
          <a:bodyPr wrap="none" rtlCol="0" anchor="t"/>
          <a:lstStyle/>
          <a:p>
            <a:pPr marL="0" indent="0">
              <a:buNone/>
            </a:pPr>
            <a:endParaRPr lang="en-US" dirty="0"/>
          </a:p>
        </p:txBody>
      </p:sp>
      <p:pic>
        <p:nvPicPr>
          <p:cNvPr id="2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0307" y="1767120"/>
            <a:ext cx="132588" cy="132588"/>
          </a:xfrm>
          <a:prstGeom prst="rect">
            <a:avLst/>
          </a:prstGeom>
        </p:spPr>
      </p:pic>
      <p:sp>
        <p:nvSpPr>
          <p:cNvPr id="24" name="Text 18"/>
          <p:cNvSpPr/>
          <p:nvPr/>
        </p:nvSpPr>
        <p:spPr>
          <a:xfrm>
            <a:off x="809327" y="1969889"/>
            <a:ext cx="1703576"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The parish program </a:t>
            </a:r>
            <a:r>
              <a:rPr lang="en-US" sz="820" i="1" dirty="0">
                <a:solidFill>
                  <a:srgbClr val="F2EEFA"/>
                </a:solidFill>
                <a:latin typeface="Cambria" pitchFamily="34" charset="0"/>
                <a:ea typeface="Cambria" pitchFamily="34" charset="-122"/>
                <a:cs typeface="Cambria" pitchFamily="34" charset="-120"/>
              </a:rPr>
              <a:t>IS</a:t>
            </a:r>
            <a:r>
              <a:rPr lang="en-US" sz="820" dirty="0">
                <a:solidFill>
                  <a:srgbClr val="F2EEFA"/>
                </a:solidFill>
                <a:latin typeface="Cambria" pitchFamily="34" charset="0"/>
                <a:ea typeface="Cambria" pitchFamily="34" charset="-122"/>
                <a:cs typeface="Cambria" pitchFamily="34" charset="-120"/>
              </a:rPr>
              <a:t> the formation.</a:t>
            </a:r>
            <a:endParaRPr lang="en-US" sz="820" dirty="0"/>
          </a:p>
        </p:txBody>
      </p:sp>
      <p:sp>
        <p:nvSpPr>
          <p:cNvPr id="25" name="Text 19"/>
          <p:cNvSpPr/>
          <p:nvPr/>
        </p:nvSpPr>
        <p:spPr>
          <a:xfrm>
            <a:off x="594866" y="1977479"/>
            <a:ext cx="143470" cy="143470"/>
          </a:xfrm>
          <a:prstGeom prst="ellipse">
            <a:avLst/>
          </a:prstGeom>
          <a:solidFill>
            <a:srgbClr val="C0392B">
              <a:alpha val="22000"/>
            </a:srgbClr>
          </a:solidFill>
          <a:ln/>
        </p:spPr>
        <p:txBody>
          <a:bodyPr wrap="none" rtlCol="0" anchor="t"/>
          <a:lstStyle/>
          <a:p>
            <a:pPr marL="0" indent="0">
              <a:buNone/>
            </a:pPr>
            <a:endParaRPr lang="en-US" dirty="0"/>
          </a:p>
        </p:txBody>
      </p:sp>
      <p:pic>
        <p:nvPicPr>
          <p:cNvPr id="2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0307" y="1982920"/>
            <a:ext cx="132588" cy="132588"/>
          </a:xfrm>
          <a:prstGeom prst="rect">
            <a:avLst/>
          </a:prstGeom>
        </p:spPr>
      </p:pic>
      <p:sp>
        <p:nvSpPr>
          <p:cNvPr id="27" name="Text 20"/>
          <p:cNvSpPr/>
          <p:nvPr/>
        </p:nvSpPr>
        <p:spPr>
          <a:xfrm>
            <a:off x="809327" y="2185690"/>
            <a:ext cx="1652498"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Faith disappears between check-ins.</a:t>
            </a:r>
            <a:endParaRPr lang="en-US" sz="820" dirty="0"/>
          </a:p>
        </p:txBody>
      </p:sp>
      <p:sp>
        <p:nvSpPr>
          <p:cNvPr id="28" name="Text 21"/>
          <p:cNvSpPr/>
          <p:nvPr/>
        </p:nvSpPr>
        <p:spPr>
          <a:xfrm>
            <a:off x="594866" y="2193280"/>
            <a:ext cx="143470" cy="143470"/>
          </a:xfrm>
          <a:prstGeom prst="ellipse">
            <a:avLst/>
          </a:prstGeom>
          <a:solidFill>
            <a:srgbClr val="C0392B">
              <a:alpha val="22000"/>
            </a:srgbClr>
          </a:solidFill>
          <a:ln/>
        </p:spPr>
        <p:txBody>
          <a:bodyPr wrap="none" rtlCol="0" anchor="t"/>
          <a:lstStyle/>
          <a:p>
            <a:pPr marL="0" indent="0">
              <a:buNone/>
            </a:pPr>
            <a:endParaRPr lang="en-US" dirty="0"/>
          </a:p>
        </p:txBody>
      </p:sp>
      <p:pic>
        <p:nvPicPr>
          <p:cNvPr id="29"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0307" y="2198721"/>
            <a:ext cx="132588" cy="132588"/>
          </a:xfrm>
          <a:prstGeom prst="rect">
            <a:avLst/>
          </a:prstGeom>
        </p:spPr>
      </p:pic>
      <p:pic>
        <p:nvPicPr>
          <p:cNvPr id="30" name="Image 6" descr="preencoded.png"/>
          <p:cNvPicPr>
            <a:picLocks noChangeAspect="1"/>
          </p:cNvPicPr>
          <p:nvPr/>
        </p:nvPicPr>
        <p:blipFill>
          <a:blip>
            <a:alphaModFix amt="6000"/>
            <a:extLst>
              <a:ext uri="{96DAC541-7B7A-43D3-8B79-37D633B846F1}">
                <asvg:svgBlip xmlns:asvg="http://schemas.microsoft.com/office/drawing/2016/SVG/main" r:embed="rId9"/>
              </a:ext>
            </a:extLst>
          </a:blip>
          <a:stretch>
            <a:fillRect/>
          </a:stretch>
        </p:blipFill>
        <p:spPr>
          <a:xfrm>
            <a:off x="3826073" y="3998863"/>
            <a:ext cx="321915" cy="321915"/>
          </a:xfrm>
          <a:prstGeom prst="rect">
            <a:avLst/>
          </a:prstGeom>
        </p:spPr>
      </p:pic>
      <p:sp>
        <p:nvSpPr>
          <p:cNvPr id="31" name="Text 22"/>
          <p:cNvSpPr/>
          <p:nvPr/>
        </p:nvSpPr>
        <p:spPr>
          <a:xfrm>
            <a:off x="4568130" y="897731"/>
            <a:ext cx="7590" cy="1530846"/>
          </a:xfrm>
          <a:prstGeom prst="rect">
            <a:avLst/>
          </a:prstGeom>
          <a:gradFill rotWithShape="1">
            <a:gsLst>
              <a:gs pos="0">
                <a:srgbClr val="000000">
                  <a:alpha val="0"/>
                </a:srgbClr>
              </a:gs>
              <a:gs pos="50000">
                <a:srgbClr val="C9A227">
                  <a:alpha val="35000"/>
                </a:srgbClr>
              </a:gs>
              <a:gs pos="100000">
                <a:srgbClr val="000000">
                  <a:alpha val="0"/>
                </a:srgbClr>
              </a:gs>
            </a:gsLst>
            <a:lin ang="5400000" scaled="1"/>
          </a:gradFill>
          <a:ln/>
        </p:spPr>
        <p:txBody>
          <a:bodyPr wrap="square" rtlCol="0" anchor="t"/>
          <a:lstStyle/>
          <a:p>
            <a:pPr marL="0" indent="0">
              <a:buNone/>
            </a:pPr>
            <a:endParaRPr lang="en-US" dirty="0"/>
          </a:p>
        </p:txBody>
      </p:sp>
      <p:sp>
        <p:nvSpPr>
          <p:cNvPr id="32" name="Text 23"/>
          <p:cNvSpPr/>
          <p:nvPr/>
        </p:nvSpPr>
        <p:spPr>
          <a:xfrm>
            <a:off x="4450705" y="2485727"/>
            <a:ext cx="242441" cy="266685"/>
          </a:xfrm>
          <a:prstGeom prst="ellipse">
            <a:avLst/>
          </a:prstGeom>
          <a:solidFill>
            <a:srgbClr val="221B4D"/>
          </a:solidFill>
          <a:ln w="9525">
            <a:solidFill>
              <a:srgbClr val="C9A227">
                <a:alpha val="40000"/>
              </a:srgbClr>
            </a:solidFill>
          </a:ln>
        </p:spPr>
        <p:txBody>
          <a:bodyPr wrap="none" lIns="0" tIns="0" rIns="0" bIns="0" rtlCol="0" anchor="ctr"/>
          <a:lstStyle/>
          <a:p>
            <a:pPr marL="0" indent="0" algn="ctr">
              <a:buNone/>
            </a:pPr>
            <a:r>
              <a:rPr lang="en-US" sz="620" b="1" kern="0" spc="31" dirty="0">
                <a:solidFill>
                  <a:srgbClr val="C9A227"/>
                </a:solidFill>
                <a:latin typeface="Constantia" pitchFamily="34" charset="0"/>
                <a:ea typeface="Constantia" pitchFamily="34" charset="-122"/>
                <a:cs typeface="Constantia" pitchFamily="34" charset="-120"/>
              </a:rPr>
              <a:t>VS</a:t>
            </a:r>
            <a:endParaRPr lang="en-US" sz="620" dirty="0"/>
          </a:p>
        </p:txBody>
      </p:sp>
      <p:sp>
        <p:nvSpPr>
          <p:cNvPr id="33" name="Text 24"/>
          <p:cNvSpPr/>
          <p:nvPr/>
        </p:nvSpPr>
        <p:spPr>
          <a:xfrm>
            <a:off x="4568130" y="2785318"/>
            <a:ext cx="7590" cy="1530995"/>
          </a:xfrm>
          <a:prstGeom prst="rect">
            <a:avLst/>
          </a:prstGeom>
          <a:gradFill rotWithShape="1">
            <a:gsLst>
              <a:gs pos="0">
                <a:srgbClr val="000000">
                  <a:alpha val="0"/>
                </a:srgbClr>
              </a:gs>
              <a:gs pos="50000">
                <a:srgbClr val="C9A227">
                  <a:alpha val="35000"/>
                </a:srgbClr>
              </a:gs>
              <a:gs pos="100000">
                <a:srgbClr val="000000">
                  <a:alpha val="0"/>
                </a:srgbClr>
              </a:gs>
            </a:gsLst>
            <a:lin ang="5400000" scaled="1"/>
          </a:gradFill>
          <a:ln/>
        </p:spPr>
        <p:txBody>
          <a:bodyPr wrap="square" rtlCol="0" anchor="t"/>
          <a:lstStyle/>
          <a:p>
            <a:pPr marL="0" indent="0">
              <a:buNone/>
            </a:pPr>
            <a:endParaRPr lang="en-US" dirty="0"/>
          </a:p>
        </p:txBody>
      </p:sp>
      <p:sp>
        <p:nvSpPr>
          <p:cNvPr id="34" name="Text 25"/>
          <p:cNvSpPr/>
          <p:nvPr/>
        </p:nvSpPr>
        <p:spPr>
          <a:xfrm>
            <a:off x="4858345" y="783431"/>
            <a:ext cx="3885605" cy="3647182"/>
          </a:xfrm>
          <a:prstGeom prst="roundRect">
            <a:avLst>
              <a:gd name="adj" fmla="val 1950"/>
            </a:avLst>
          </a:prstGeom>
          <a:gradFill rotWithShape="1">
            <a:gsLst>
              <a:gs pos="0">
                <a:srgbClr val="0F1E20"/>
              </a:gs>
              <a:gs pos="100000">
                <a:srgbClr val="111A35"/>
              </a:gs>
            </a:gsLst>
            <a:lin ang="3300000" scaled="1"/>
          </a:gradFill>
          <a:ln w="9525">
            <a:solidFill>
              <a:srgbClr val="27AE60">
                <a:alpha val="22000"/>
              </a:srgbClr>
            </a:solidFill>
          </a:ln>
        </p:spPr>
        <p:txBody>
          <a:bodyPr wrap="square" rtlCol="0" anchor="t"/>
          <a:lstStyle/>
          <a:p>
            <a:pPr marL="0" indent="0">
              <a:buNone/>
            </a:pPr>
            <a:endParaRPr lang="en-US" dirty="0"/>
          </a:p>
        </p:txBody>
      </p:sp>
      <p:sp>
        <p:nvSpPr>
          <p:cNvPr id="35" name="Text 26"/>
          <p:cNvSpPr/>
          <p:nvPr/>
        </p:nvSpPr>
        <p:spPr>
          <a:xfrm>
            <a:off x="5053161" y="950416"/>
            <a:ext cx="257770" cy="257770"/>
          </a:xfrm>
          <a:prstGeom prst="roundRect">
            <a:avLst>
              <a:gd name="adj" fmla="val 22171"/>
            </a:avLst>
          </a:prstGeom>
          <a:solidFill>
            <a:srgbClr val="27AE60">
              <a:alpha val="18000"/>
            </a:srgbClr>
          </a:solidFill>
          <a:ln/>
        </p:spPr>
        <p:txBody>
          <a:bodyPr wrap="none" rtlCol="0" anchor="t"/>
          <a:lstStyle/>
          <a:p>
            <a:pPr marL="0" indent="0">
              <a:buNone/>
            </a:pPr>
            <a:endParaRPr lang="en-US" dirty="0"/>
          </a:p>
        </p:txBody>
      </p:sp>
      <p:pic>
        <p:nvPicPr>
          <p:cNvPr id="36"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115678" y="1012933"/>
            <a:ext cx="132588" cy="132588"/>
          </a:xfrm>
          <a:prstGeom prst="rect">
            <a:avLst/>
          </a:prstGeom>
        </p:spPr>
      </p:pic>
      <p:sp>
        <p:nvSpPr>
          <p:cNvPr id="37" name="Text 27"/>
          <p:cNvSpPr/>
          <p:nvPr/>
        </p:nvSpPr>
        <p:spPr>
          <a:xfrm>
            <a:off x="5381923" y="1015305"/>
            <a:ext cx="2305541" cy="127992"/>
          </a:xfrm>
          <a:prstGeom prst="rect">
            <a:avLst/>
          </a:prstGeom>
          <a:noFill/>
          <a:ln/>
        </p:spPr>
        <p:txBody>
          <a:bodyPr wrap="none" lIns="0" tIns="0" rIns="0" bIns="0" rtlCol="0" anchor="ctr"/>
          <a:lstStyle/>
          <a:p>
            <a:pPr marL="0" indent="0" algn="l">
              <a:lnSpc>
                <a:spcPts val="1008"/>
              </a:lnSpc>
              <a:buNone/>
            </a:pPr>
            <a:r>
              <a:rPr lang="en-US" sz="840" b="1" kern="0" spc="42" dirty="0">
                <a:solidFill>
                  <a:srgbClr val="5ED49A"/>
                </a:solidFill>
                <a:latin typeface="Constantia" pitchFamily="34" charset="0"/>
                <a:ea typeface="Constantia" pitchFamily="34" charset="-122"/>
                <a:cs typeface="Constantia" pitchFamily="34" charset="-120"/>
              </a:rPr>
              <a:t>THE NEW MODEL WE ARE BUILDING</a:t>
            </a:r>
            <a:endParaRPr lang="en-US" sz="840" dirty="0"/>
          </a:p>
        </p:txBody>
      </p:sp>
      <p:sp>
        <p:nvSpPr>
          <p:cNvPr id="38" name="Text 28"/>
          <p:cNvSpPr/>
          <p:nvPr/>
        </p:nvSpPr>
        <p:spPr>
          <a:xfrm>
            <a:off x="5267623" y="1322487"/>
            <a:ext cx="2158201"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Family is the first and best community of faith.</a:t>
            </a:r>
            <a:endParaRPr lang="en-US" sz="820" dirty="0"/>
          </a:p>
        </p:txBody>
      </p:sp>
      <p:sp>
        <p:nvSpPr>
          <p:cNvPr id="39" name="Text 29"/>
          <p:cNvSpPr/>
          <p:nvPr/>
        </p:nvSpPr>
        <p:spPr>
          <a:xfrm>
            <a:off x="5053161" y="1330077"/>
            <a:ext cx="143470" cy="143470"/>
          </a:xfrm>
          <a:prstGeom prst="ellipse">
            <a:avLst/>
          </a:prstGeom>
          <a:solidFill>
            <a:srgbClr val="27AE60">
              <a:alpha val="22000"/>
            </a:srgbClr>
          </a:solidFill>
          <a:ln/>
        </p:spPr>
        <p:txBody>
          <a:bodyPr wrap="none" rtlCol="0" anchor="t"/>
          <a:lstStyle/>
          <a:p>
            <a:pPr marL="0" indent="0">
              <a:buNone/>
            </a:pPr>
            <a:endParaRPr lang="en-US" dirty="0"/>
          </a:p>
        </p:txBody>
      </p:sp>
      <p:pic>
        <p:nvPicPr>
          <p:cNvPr id="40" name="Image 8"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058602" y="1335518"/>
            <a:ext cx="132588" cy="132588"/>
          </a:xfrm>
          <a:prstGeom prst="rect">
            <a:avLst/>
          </a:prstGeom>
        </p:spPr>
      </p:pic>
      <p:sp>
        <p:nvSpPr>
          <p:cNvPr id="41" name="Text 30"/>
          <p:cNvSpPr/>
          <p:nvPr/>
        </p:nvSpPr>
        <p:spPr>
          <a:xfrm>
            <a:off x="5267623" y="1538288"/>
            <a:ext cx="3105269"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Monthly sessions </a:t>
            </a:r>
            <a:r>
              <a:rPr lang="en-US" sz="820" i="1" dirty="0">
                <a:solidFill>
                  <a:srgbClr val="F2EEFA"/>
                </a:solidFill>
                <a:latin typeface="Cambria" pitchFamily="34" charset="0"/>
                <a:ea typeface="Cambria" pitchFamily="34" charset="-122"/>
                <a:cs typeface="Cambria" pitchFamily="34" charset="-120"/>
              </a:rPr>
              <a:t>launch</a:t>
            </a:r>
            <a:r>
              <a:rPr lang="en-US" sz="820" dirty="0">
                <a:solidFill>
                  <a:srgbClr val="F2EEFA"/>
                </a:solidFill>
                <a:latin typeface="Cambria" pitchFamily="34" charset="0"/>
                <a:ea typeface="Cambria" pitchFamily="34" charset="-122"/>
                <a:cs typeface="Cambria" pitchFamily="34" charset="-120"/>
              </a:rPr>
              <a:t> family conversations that happen at home.</a:t>
            </a:r>
            <a:endParaRPr lang="en-US" sz="820" dirty="0"/>
          </a:p>
        </p:txBody>
      </p:sp>
      <p:sp>
        <p:nvSpPr>
          <p:cNvPr id="42" name="Text 31"/>
          <p:cNvSpPr/>
          <p:nvPr/>
        </p:nvSpPr>
        <p:spPr>
          <a:xfrm>
            <a:off x="5053161" y="1545878"/>
            <a:ext cx="143470" cy="143470"/>
          </a:xfrm>
          <a:prstGeom prst="ellipse">
            <a:avLst/>
          </a:prstGeom>
          <a:solidFill>
            <a:srgbClr val="27AE60">
              <a:alpha val="22000"/>
            </a:srgbClr>
          </a:solidFill>
          <a:ln/>
        </p:spPr>
        <p:txBody>
          <a:bodyPr wrap="none" rtlCol="0" anchor="t"/>
          <a:lstStyle/>
          <a:p>
            <a:pPr marL="0" indent="0">
              <a:buNone/>
            </a:pPr>
            <a:endParaRPr lang="en-US" dirty="0"/>
          </a:p>
        </p:txBody>
      </p:sp>
      <p:pic>
        <p:nvPicPr>
          <p:cNvPr id="43"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058602" y="1551319"/>
            <a:ext cx="132588" cy="132588"/>
          </a:xfrm>
          <a:prstGeom prst="rect">
            <a:avLst/>
          </a:prstGeom>
        </p:spPr>
      </p:pic>
      <p:sp>
        <p:nvSpPr>
          <p:cNvPr id="44" name="Text 32"/>
          <p:cNvSpPr/>
          <p:nvPr/>
        </p:nvSpPr>
        <p:spPr>
          <a:xfrm>
            <a:off x="5267623" y="1754088"/>
            <a:ext cx="2707779"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At-Home Conversation guides create discipleship rhythms.</a:t>
            </a:r>
            <a:endParaRPr lang="en-US" sz="820" dirty="0"/>
          </a:p>
        </p:txBody>
      </p:sp>
      <p:sp>
        <p:nvSpPr>
          <p:cNvPr id="45" name="Text 33"/>
          <p:cNvSpPr/>
          <p:nvPr/>
        </p:nvSpPr>
        <p:spPr>
          <a:xfrm>
            <a:off x="5053161" y="1761679"/>
            <a:ext cx="143470" cy="143470"/>
          </a:xfrm>
          <a:prstGeom prst="ellipse">
            <a:avLst/>
          </a:prstGeom>
          <a:solidFill>
            <a:srgbClr val="27AE60">
              <a:alpha val="22000"/>
            </a:srgbClr>
          </a:solidFill>
          <a:ln/>
        </p:spPr>
        <p:txBody>
          <a:bodyPr wrap="none" rtlCol="0" anchor="t"/>
          <a:lstStyle/>
          <a:p>
            <a:pPr marL="0" indent="0">
              <a:buNone/>
            </a:pPr>
            <a:endParaRPr lang="en-US" dirty="0"/>
          </a:p>
        </p:txBody>
      </p:sp>
      <p:pic>
        <p:nvPicPr>
          <p:cNvPr id="46" name="Image 10" descr="preencoded.png"/>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058602" y="1767120"/>
            <a:ext cx="132588" cy="132588"/>
          </a:xfrm>
          <a:prstGeom prst="rect">
            <a:avLst/>
          </a:prstGeom>
        </p:spPr>
      </p:pic>
      <p:sp>
        <p:nvSpPr>
          <p:cNvPr id="47" name="Text 34"/>
          <p:cNvSpPr/>
          <p:nvPr/>
        </p:nvSpPr>
        <p:spPr>
          <a:xfrm>
            <a:off x="5267623" y="1969889"/>
            <a:ext cx="2374136"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Parents model, lead, and accompany—not just sign.</a:t>
            </a:r>
            <a:endParaRPr lang="en-US" sz="820" dirty="0"/>
          </a:p>
        </p:txBody>
      </p:sp>
      <p:sp>
        <p:nvSpPr>
          <p:cNvPr id="48" name="Text 35"/>
          <p:cNvSpPr/>
          <p:nvPr/>
        </p:nvSpPr>
        <p:spPr>
          <a:xfrm>
            <a:off x="5053161" y="1977479"/>
            <a:ext cx="143470" cy="143470"/>
          </a:xfrm>
          <a:prstGeom prst="ellipse">
            <a:avLst/>
          </a:prstGeom>
          <a:solidFill>
            <a:srgbClr val="27AE60">
              <a:alpha val="22000"/>
            </a:srgbClr>
          </a:solidFill>
          <a:ln/>
        </p:spPr>
        <p:txBody>
          <a:bodyPr wrap="none" rtlCol="0" anchor="t"/>
          <a:lstStyle/>
          <a:p>
            <a:pPr marL="0" indent="0">
              <a:buNone/>
            </a:pPr>
            <a:endParaRPr lang="en-US" dirty="0"/>
          </a:p>
        </p:txBody>
      </p:sp>
      <p:pic>
        <p:nvPicPr>
          <p:cNvPr id="49" name="Image 11" descr="preencoded.png"/>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5058602" y="1982920"/>
            <a:ext cx="132588" cy="132588"/>
          </a:xfrm>
          <a:prstGeom prst="rect">
            <a:avLst/>
          </a:prstGeom>
        </p:spPr>
      </p:pic>
      <p:sp>
        <p:nvSpPr>
          <p:cNvPr id="50" name="Text 36"/>
          <p:cNvSpPr/>
          <p:nvPr/>
        </p:nvSpPr>
        <p:spPr>
          <a:xfrm>
            <a:off x="5267623" y="2185690"/>
            <a:ext cx="2573372" cy="145852"/>
          </a:xfrm>
          <a:prstGeom prst="rect">
            <a:avLst/>
          </a:prstGeom>
          <a:noFill/>
          <a:ln/>
        </p:spPr>
        <p:txBody>
          <a:bodyPr wrap="none" lIns="0" tIns="0" rIns="0" bIns="0" rtlCol="0" anchor="t"/>
          <a:lstStyle/>
          <a:p>
            <a:pPr marL="0" indent="0" algn="l">
              <a:lnSpc>
                <a:spcPts val="1148"/>
              </a:lnSpc>
              <a:buNone/>
            </a:pPr>
            <a:r>
              <a:rPr lang="en-US" sz="820" dirty="0">
                <a:solidFill>
                  <a:srgbClr val="F2EEFA"/>
                </a:solidFill>
                <a:latin typeface="Cambria" pitchFamily="34" charset="0"/>
                <a:ea typeface="Cambria" pitchFamily="34" charset="-122"/>
                <a:cs typeface="Cambria" pitchFamily="34" charset="-120"/>
              </a:rPr>
              <a:t>The parish program </a:t>
            </a:r>
            <a:r>
              <a:rPr lang="en-US" sz="820" i="1" dirty="0">
                <a:solidFill>
                  <a:srgbClr val="F2EEFA"/>
                </a:solidFill>
                <a:latin typeface="Cambria" pitchFamily="34" charset="0"/>
                <a:ea typeface="Cambria" pitchFamily="34" charset="-122"/>
                <a:cs typeface="Cambria" pitchFamily="34" charset="-120"/>
              </a:rPr>
              <a:t>supports</a:t>
            </a:r>
            <a:r>
              <a:rPr lang="en-US" sz="820" dirty="0">
                <a:solidFill>
                  <a:srgbClr val="F2EEFA"/>
                </a:solidFill>
                <a:latin typeface="Cambria" pitchFamily="34" charset="0"/>
                <a:ea typeface="Cambria" pitchFamily="34" charset="-122"/>
                <a:cs typeface="Cambria" pitchFamily="34" charset="-120"/>
              </a:rPr>
              <a:t> the family, not the reverse.</a:t>
            </a:r>
            <a:endParaRPr lang="en-US" sz="820" dirty="0"/>
          </a:p>
        </p:txBody>
      </p:sp>
      <p:sp>
        <p:nvSpPr>
          <p:cNvPr id="51" name="Text 37"/>
          <p:cNvSpPr/>
          <p:nvPr/>
        </p:nvSpPr>
        <p:spPr>
          <a:xfrm>
            <a:off x="5053161" y="2193280"/>
            <a:ext cx="143470" cy="143470"/>
          </a:xfrm>
          <a:prstGeom prst="ellipse">
            <a:avLst/>
          </a:prstGeom>
          <a:solidFill>
            <a:srgbClr val="27AE60">
              <a:alpha val="22000"/>
            </a:srgbClr>
          </a:solidFill>
          <a:ln/>
        </p:spPr>
        <p:txBody>
          <a:bodyPr wrap="none" rtlCol="0" anchor="t"/>
          <a:lstStyle/>
          <a:p>
            <a:pPr marL="0" indent="0">
              <a:buNone/>
            </a:pPr>
            <a:endParaRPr lang="en-US" dirty="0"/>
          </a:p>
        </p:txBody>
      </p:sp>
      <p:pic>
        <p:nvPicPr>
          <p:cNvPr id="52" name="Image 12" descr="preencoded.png"/>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5058602" y="2198721"/>
            <a:ext cx="132588" cy="132588"/>
          </a:xfrm>
          <a:prstGeom prst="rect">
            <a:avLst/>
          </a:prstGeom>
        </p:spPr>
      </p:pic>
      <p:pic>
        <p:nvPicPr>
          <p:cNvPr id="53" name="Image 13" descr="preencoded.png"/>
          <p:cNvPicPr>
            <a:picLocks noChangeAspect="1"/>
          </p:cNvPicPr>
          <p:nvPr/>
        </p:nvPicPr>
        <p:blipFill>
          <a:blip>
            <a:alphaModFix amt="6000"/>
            <a:extLst>
              <a:ext uri="{96DAC541-7B7A-43D3-8B79-37D633B846F1}">
                <asvg:svgBlip xmlns:asvg="http://schemas.microsoft.com/office/drawing/2016/SVG/main" r:embed="rId16"/>
              </a:ext>
            </a:extLst>
          </a:blip>
          <a:stretch>
            <a:fillRect/>
          </a:stretch>
        </p:blipFill>
        <p:spPr>
          <a:xfrm>
            <a:off x="8284369" y="3998863"/>
            <a:ext cx="321915" cy="321915"/>
          </a:xfrm>
          <a:prstGeom prst="rect">
            <a:avLst/>
          </a:prstGeom>
        </p:spPr>
      </p:pic>
      <p:sp>
        <p:nvSpPr>
          <p:cNvPr id="54" name="Text 38"/>
          <p:cNvSpPr/>
          <p:nvPr/>
        </p:nvSpPr>
        <p:spPr>
          <a:xfrm>
            <a:off x="400050" y="4516934"/>
            <a:ext cx="8343900" cy="498425"/>
          </a:xfrm>
          <a:prstGeom prst="roundRect">
            <a:avLst>
              <a:gd name="adj" fmla="val 11466"/>
            </a:avLst>
          </a:prstGeom>
          <a:gradFill rotWithShape="1">
            <a:gsLst>
              <a:gs pos="0">
                <a:srgbClr val="C9A227">
                  <a:alpha val="10000"/>
                </a:srgbClr>
              </a:gs>
              <a:gs pos="100000">
                <a:srgbClr val="C9A227">
                  <a:alpha val="4000"/>
                </a:srgbClr>
              </a:gs>
            </a:gsLst>
            <a:lin ang="0" scaled="1"/>
          </a:gradFill>
          <a:ln/>
        </p:spPr>
        <p:txBody>
          <a:bodyPr wrap="square" rtlCol="0" anchor="t"/>
          <a:lstStyle/>
          <a:p>
            <a:pPr marL="0" indent="0">
              <a:buNone/>
            </a:pPr>
            <a:endParaRPr lang="en-US" dirty="0"/>
          </a:p>
        </p:txBody>
      </p:sp>
      <p:sp>
        <p:nvSpPr>
          <p:cNvPr id="55" name="Text 39"/>
          <p:cNvSpPr/>
          <p:nvPr/>
        </p:nvSpPr>
        <p:spPr>
          <a:xfrm>
            <a:off x="400050" y="4516934"/>
            <a:ext cx="19050" cy="498425"/>
          </a:xfrm>
          <a:custGeom>
            <a:avLst/>
            <a:gdLst/>
            <a:ahLst/>
            <a:cxnLst/>
            <a:rect l="l" t="t" r="r" b="b"/>
            <a:pathLst>
              <a:path w="19050" h="498425">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483872"/>
                </a:lnTo>
                <a:lnTo>
                  <a:pt x="16669" y="481616"/>
                </a:lnTo>
                <a:lnTo>
                  <a:pt x="14288" y="479077"/>
                </a:lnTo>
                <a:lnTo>
                  <a:pt x="11906" y="476191"/>
                </a:lnTo>
                <a:lnTo>
                  <a:pt x="9525" y="472866"/>
                </a:lnTo>
                <a:lnTo>
                  <a:pt x="7144" y="468943"/>
                </a:lnTo>
                <a:lnTo>
                  <a:pt x="4763" y="464116"/>
                </a:lnTo>
                <a:lnTo>
                  <a:pt x="2381" y="457600"/>
                </a:lnTo>
                <a:lnTo>
                  <a:pt x="0" y="441275"/>
                </a:lnTo>
                <a:close/>
              </a:path>
            </a:pathLst>
          </a:custGeom>
          <a:solidFill>
            <a:srgbClr val="C9A227"/>
          </a:solidFill>
          <a:ln/>
        </p:spPr>
        <p:txBody>
          <a:bodyPr wrap="square" rtlCol="0" anchor="t"/>
          <a:lstStyle/>
          <a:p>
            <a:pPr marL="0" indent="0">
              <a:buNone/>
            </a:pPr>
            <a:endParaRPr lang="en-US" dirty="0"/>
          </a:p>
        </p:txBody>
      </p:sp>
      <p:sp>
        <p:nvSpPr>
          <p:cNvPr id="57" name="Text 40"/>
          <p:cNvSpPr/>
          <p:nvPr/>
        </p:nvSpPr>
        <p:spPr>
          <a:xfrm>
            <a:off x="841325" y="4617244"/>
            <a:ext cx="8216161" cy="144810"/>
          </a:xfrm>
          <a:prstGeom prst="rect">
            <a:avLst/>
          </a:prstGeom>
          <a:noFill/>
          <a:ln/>
        </p:spPr>
        <p:txBody>
          <a:bodyPr wrap="none" lIns="0" tIns="0" rIns="0" bIns="0" rtlCol="0" anchor="t"/>
          <a:lstStyle/>
          <a:p>
            <a:pPr marL="0" indent="0" algn="l">
              <a:lnSpc>
                <a:spcPts val="1140"/>
              </a:lnSpc>
              <a:buNone/>
            </a:pPr>
            <a:r>
              <a:rPr lang="en-US" sz="760" i="1" dirty="0">
                <a:solidFill>
                  <a:srgbClr val="F2EEFA"/>
                </a:solidFill>
                <a:latin typeface="Constantia" pitchFamily="34" charset="0"/>
                <a:ea typeface="Constantia" pitchFamily="34" charset="-122"/>
                <a:cs typeface="Constantia" pitchFamily="34" charset="-120"/>
              </a:rPr>
              <a:t>"The parents will continue to form their child's discipleship through the preparations to the Sacrament of Confirmation with the assistance of their parish formation team and the larger church."</a:t>
            </a:r>
            <a:endParaRPr lang="en-US" sz="760" dirty="0"/>
          </a:p>
        </p:txBody>
      </p:sp>
      <p:sp>
        <p:nvSpPr>
          <p:cNvPr id="58" name="Text 41"/>
          <p:cNvSpPr/>
          <p:nvPr/>
        </p:nvSpPr>
        <p:spPr>
          <a:xfrm>
            <a:off x="841325" y="4791224"/>
            <a:ext cx="8216161" cy="123825"/>
          </a:xfrm>
          <a:prstGeom prst="rect">
            <a:avLst/>
          </a:prstGeom>
          <a:noFill/>
          <a:ln/>
        </p:spPr>
        <p:txBody>
          <a:bodyPr wrap="none" lIns="0" tIns="0" rIns="0" bIns="0" rtlCol="0" anchor="t"/>
          <a:lstStyle/>
          <a:p>
            <a:pPr marL="0" indent="0" algn="l">
              <a:lnSpc>
                <a:spcPts val="975"/>
              </a:lnSpc>
              <a:buNone/>
            </a:pPr>
            <a:r>
              <a:rPr lang="en-US" sz="650" b="1" kern="0" spc="26" dirty="0">
                <a:solidFill>
                  <a:srgbClr val="C9A227"/>
                </a:solidFill>
                <a:latin typeface="Cambria" pitchFamily="34" charset="0"/>
                <a:ea typeface="Cambria" pitchFamily="34" charset="-122"/>
                <a:cs typeface="Cambria" pitchFamily="34" charset="-120"/>
              </a:rPr>
              <a:t>— Confirmation Program Guide</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0F0C1E"/>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227">
                  <a:alpha val="6000"/>
                </a:srgbClr>
              </a:gs>
              <a:gs pos="70000">
                <a:srgbClr val="000000">
                  <a:alpha val="0"/>
                </a:srgbClr>
              </a:gs>
            </a:gsLst>
            <a:path path="circle">
              <a:fillToRect l="90000" t="100000" r="1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5032B4">
                  <a:alpha val="10000"/>
                </a:srgbClr>
              </a:gs>
              <a:gs pos="70000">
                <a:srgbClr val="000000">
                  <a:alpha val="0"/>
                </a:srgbClr>
              </a:gs>
            </a:gsLst>
            <a:path path="circle">
              <a:fillToRect l="10000" r="90000" b="100000"/>
            </a:path>
          </a:gradFill>
          <a:ln/>
        </p:spPr>
        <p:txBody>
          <a:bodyPr wrap="square" rtlCol="0" anchor="t"/>
          <a:lstStyle/>
          <a:p>
            <a:pPr marL="0" indent="0">
              <a:buNone/>
            </a:pPr>
            <a:endParaRPr lang="en-US" dirty="0"/>
          </a:p>
        </p:txBody>
      </p:sp>
      <p:sp>
        <p:nvSpPr>
          <p:cNvPr id="4" name="Text 2"/>
          <p:cNvSpPr/>
          <p:nvPr/>
        </p:nvSpPr>
        <p:spPr>
          <a:xfrm>
            <a:off x="381595" y="1081385"/>
            <a:ext cx="2695423" cy="21580"/>
          </a:xfrm>
          <a:custGeom>
            <a:avLst/>
            <a:gdLst/>
            <a:ahLst/>
            <a:cxnLst/>
            <a:rect l="l" t="t" r="r" b="b"/>
            <a:pathLst>
              <a:path w="2695423" h="21580">
                <a:moveTo>
                  <a:pt x="86360" y="0"/>
                </a:moveTo>
                <a:lnTo>
                  <a:pt x="2609063" y="0"/>
                </a:lnTo>
                <a:lnTo>
                  <a:pt x="2630478" y="2698"/>
                </a:lnTo>
                <a:lnTo>
                  <a:pt x="2639108" y="5395"/>
                </a:lnTo>
                <a:lnTo>
                  <a:pt x="2645563" y="8093"/>
                </a:lnTo>
                <a:lnTo>
                  <a:pt x="2650862" y="10790"/>
                </a:lnTo>
                <a:lnTo>
                  <a:pt x="2655405" y="13488"/>
                </a:lnTo>
                <a:lnTo>
                  <a:pt x="2659397" y="16185"/>
                </a:lnTo>
                <a:lnTo>
                  <a:pt x="2662959" y="18883"/>
                </a:lnTo>
                <a:lnTo>
                  <a:pt x="2666173"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227"/>
              </a:gs>
              <a:gs pos="100000">
                <a:srgbClr val="C9A227">
                  <a:alpha val="30000"/>
                </a:srgbClr>
              </a:gs>
            </a:gsLst>
            <a:lin ang="0" scaled="1"/>
          </a:gradFill>
          <a:ln/>
        </p:spPr>
        <p:txBody>
          <a:bodyPr wrap="none" rtlCol="0" anchor="t"/>
          <a:lstStyle/>
          <a:p>
            <a:pPr marL="0" indent="0">
              <a:buNone/>
            </a:pPr>
            <a:endParaRPr lang="en-US" dirty="0"/>
          </a:p>
        </p:txBody>
      </p:sp>
      <p:sp>
        <p:nvSpPr>
          <p:cNvPr id="5" name="Text 3"/>
          <p:cNvSpPr/>
          <p:nvPr/>
        </p:nvSpPr>
        <p:spPr>
          <a:xfrm>
            <a:off x="3224213" y="1081385"/>
            <a:ext cx="2695575" cy="21580"/>
          </a:xfrm>
          <a:custGeom>
            <a:avLst/>
            <a:gdLst/>
            <a:ahLst/>
            <a:cxnLst/>
            <a:rect l="l" t="t" r="r" b="b"/>
            <a:pathLst>
              <a:path w="2695575" h="21580">
                <a:moveTo>
                  <a:pt x="86360" y="0"/>
                </a:moveTo>
                <a:lnTo>
                  <a:pt x="2609215" y="0"/>
                </a:lnTo>
                <a:lnTo>
                  <a:pt x="2630631" y="2698"/>
                </a:lnTo>
                <a:lnTo>
                  <a:pt x="2639260" y="5395"/>
                </a:lnTo>
                <a:lnTo>
                  <a:pt x="2645715" y="8093"/>
                </a:lnTo>
                <a:lnTo>
                  <a:pt x="2651015" y="10790"/>
                </a:lnTo>
                <a:lnTo>
                  <a:pt x="2655558" y="13488"/>
                </a:lnTo>
                <a:lnTo>
                  <a:pt x="2659549" y="16185"/>
                </a:lnTo>
                <a:lnTo>
                  <a:pt x="2663112" y="18883"/>
                </a:lnTo>
                <a:lnTo>
                  <a:pt x="2666325"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227"/>
              </a:gs>
              <a:gs pos="100000">
                <a:srgbClr val="C9A227">
                  <a:alpha val="30000"/>
                </a:srgbClr>
              </a:gs>
            </a:gsLst>
            <a:lin ang="0" scaled="1"/>
          </a:gradFill>
          <a:ln/>
        </p:spPr>
        <p:txBody>
          <a:bodyPr wrap="none" rtlCol="0" anchor="t"/>
          <a:lstStyle/>
          <a:p>
            <a:pPr marL="0" indent="0">
              <a:buNone/>
            </a:pPr>
            <a:endParaRPr lang="en-US" dirty="0"/>
          </a:p>
        </p:txBody>
      </p:sp>
      <p:sp>
        <p:nvSpPr>
          <p:cNvPr id="6" name="Text 4"/>
          <p:cNvSpPr/>
          <p:nvPr/>
        </p:nvSpPr>
        <p:spPr>
          <a:xfrm>
            <a:off x="6066979" y="1081385"/>
            <a:ext cx="2695423" cy="21580"/>
          </a:xfrm>
          <a:custGeom>
            <a:avLst/>
            <a:gdLst/>
            <a:ahLst/>
            <a:cxnLst/>
            <a:rect l="l" t="t" r="r" b="b"/>
            <a:pathLst>
              <a:path w="2695423" h="21580">
                <a:moveTo>
                  <a:pt x="86360" y="0"/>
                </a:moveTo>
                <a:lnTo>
                  <a:pt x="2609063" y="0"/>
                </a:lnTo>
                <a:lnTo>
                  <a:pt x="2630478" y="2698"/>
                </a:lnTo>
                <a:lnTo>
                  <a:pt x="2639108" y="5395"/>
                </a:lnTo>
                <a:lnTo>
                  <a:pt x="2645563" y="8093"/>
                </a:lnTo>
                <a:lnTo>
                  <a:pt x="2650862" y="10790"/>
                </a:lnTo>
                <a:lnTo>
                  <a:pt x="2655405" y="13488"/>
                </a:lnTo>
                <a:lnTo>
                  <a:pt x="2659397" y="16185"/>
                </a:lnTo>
                <a:lnTo>
                  <a:pt x="2662959" y="18883"/>
                </a:lnTo>
                <a:lnTo>
                  <a:pt x="2666173"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227"/>
              </a:gs>
              <a:gs pos="100000">
                <a:srgbClr val="C9A227">
                  <a:alpha val="30000"/>
                </a:srgbClr>
              </a:gs>
            </a:gsLst>
            <a:lin ang="0" scaled="1"/>
          </a:gradFill>
          <a:ln/>
        </p:spPr>
        <p:txBody>
          <a:bodyPr wrap="none" rtlCol="0" anchor="t"/>
          <a:lstStyle/>
          <a:p>
            <a:pPr marL="0" indent="0">
              <a:buNone/>
            </a:pPr>
            <a:endParaRPr lang="en-US" dirty="0"/>
          </a:p>
        </p:txBody>
      </p:sp>
      <p:sp>
        <p:nvSpPr>
          <p:cNvPr id="9" name="Text 6"/>
          <p:cNvSpPr/>
          <p:nvPr/>
        </p:nvSpPr>
        <p:spPr>
          <a:xfrm>
            <a:off x="372070" y="460177"/>
            <a:ext cx="4470197" cy="246757"/>
          </a:xfrm>
          <a:prstGeom prst="rect">
            <a:avLst/>
          </a:prstGeom>
          <a:noFill/>
          <a:ln/>
        </p:spPr>
        <p:txBody>
          <a:bodyPr wrap="none" lIns="0" tIns="0" rIns="0" bIns="0" rtlCol="0" anchor="t"/>
          <a:lstStyle/>
          <a:p>
            <a:pPr marL="0" indent="0" algn="l">
              <a:lnSpc>
                <a:spcPts val="1943"/>
              </a:lnSpc>
              <a:spcAft>
                <a:spcPts val="230"/>
              </a:spcAft>
              <a:buNone/>
            </a:pPr>
            <a:r>
              <a:rPr lang="en-US" sz="1690" dirty="0">
                <a:solidFill>
                  <a:srgbClr val="F2EEFA"/>
                </a:solidFill>
                <a:latin typeface="Constantia" pitchFamily="34" charset="0"/>
                <a:ea typeface="Constantia" pitchFamily="34" charset="-122"/>
                <a:cs typeface="Constantia" pitchFamily="34" charset="-120"/>
              </a:rPr>
              <a:t>Adaptable Structure, </a:t>
            </a:r>
            <a:r>
              <a:rPr lang="en-US" sz="1690" b="1" dirty="0">
                <a:solidFill>
                  <a:srgbClr val="C9A227"/>
                </a:solidFill>
                <a:latin typeface="Constantia" pitchFamily="34" charset="0"/>
                <a:ea typeface="Constantia" pitchFamily="34" charset="-122"/>
                <a:cs typeface="Constantia" pitchFamily="34" charset="-120"/>
              </a:rPr>
              <a:t>One Standard</a:t>
            </a:r>
            <a:endParaRPr lang="en-US" sz="1690" dirty="0"/>
          </a:p>
        </p:txBody>
      </p:sp>
      <p:sp>
        <p:nvSpPr>
          <p:cNvPr id="10" name="Text 7"/>
          <p:cNvSpPr/>
          <p:nvPr/>
        </p:nvSpPr>
        <p:spPr>
          <a:xfrm>
            <a:off x="372070" y="736104"/>
            <a:ext cx="4595530" cy="135136"/>
          </a:xfrm>
          <a:prstGeom prst="rect">
            <a:avLst/>
          </a:prstGeom>
          <a:noFill/>
          <a:ln/>
        </p:spPr>
        <p:txBody>
          <a:bodyPr wrap="none" lIns="0" tIns="0" rIns="0" bIns="0" rtlCol="0" anchor="t"/>
          <a:lstStyle/>
          <a:p>
            <a:pPr marL="0" indent="0" algn="l">
              <a:lnSpc>
                <a:spcPts val="1064"/>
              </a:lnSpc>
              <a:buNone/>
            </a:pPr>
            <a:r>
              <a:rPr lang="en-US" sz="760" dirty="0">
                <a:solidFill>
                  <a:srgbClr val="9B8FC2"/>
                </a:solidFill>
                <a:latin typeface="Cambria" pitchFamily="34" charset="0"/>
                <a:ea typeface="Cambria" pitchFamily="34" charset="-122"/>
                <a:cs typeface="Cambria" pitchFamily="34" charset="-120"/>
              </a:rPr>
              <a:t>Parishes select a delivery model fitting their culture and size. All three achieve the same monthly objectives.</a:t>
            </a:r>
            <a:endParaRPr lang="en-US" sz="760" dirty="0"/>
          </a:p>
        </p:txBody>
      </p:sp>
      <p:sp>
        <p:nvSpPr>
          <p:cNvPr id="11" name="Text 8"/>
          <p:cNvSpPr/>
          <p:nvPr/>
        </p:nvSpPr>
        <p:spPr>
          <a:xfrm>
            <a:off x="8584109" y="798909"/>
            <a:ext cx="43160" cy="43160"/>
          </a:xfrm>
          <a:prstGeom prst="ellipse">
            <a:avLst/>
          </a:prstGeom>
          <a:solidFill>
            <a:srgbClr val="C9A227">
              <a:alpha val="35000"/>
            </a:srgbClr>
          </a:solidFill>
          <a:ln/>
        </p:spPr>
        <p:txBody>
          <a:bodyPr wrap="none" rtlCol="0" anchor="t"/>
          <a:lstStyle/>
          <a:p>
            <a:pPr marL="0" indent="0">
              <a:buNone/>
            </a:pPr>
            <a:endParaRPr lang="en-US" dirty="0"/>
          </a:p>
        </p:txBody>
      </p:sp>
      <p:sp>
        <p:nvSpPr>
          <p:cNvPr id="12" name="Text 9"/>
          <p:cNvSpPr/>
          <p:nvPr/>
        </p:nvSpPr>
        <p:spPr>
          <a:xfrm>
            <a:off x="8656439" y="798909"/>
            <a:ext cx="43160" cy="43160"/>
          </a:xfrm>
          <a:prstGeom prst="ellipse">
            <a:avLst/>
          </a:prstGeom>
          <a:solidFill>
            <a:srgbClr val="C9A227">
              <a:alpha val="21000"/>
            </a:srgbClr>
          </a:solidFill>
          <a:ln/>
        </p:spPr>
        <p:txBody>
          <a:bodyPr wrap="none" rtlCol="0" anchor="t"/>
          <a:lstStyle/>
          <a:p>
            <a:pPr marL="0" indent="0">
              <a:buNone/>
            </a:pPr>
            <a:endParaRPr lang="en-US" dirty="0"/>
          </a:p>
        </p:txBody>
      </p:sp>
      <p:sp>
        <p:nvSpPr>
          <p:cNvPr id="13" name="Text 10"/>
          <p:cNvSpPr/>
          <p:nvPr/>
        </p:nvSpPr>
        <p:spPr>
          <a:xfrm>
            <a:off x="8728770" y="798909"/>
            <a:ext cx="43160" cy="43160"/>
          </a:xfrm>
          <a:prstGeom prst="ellipse">
            <a:avLst/>
          </a:prstGeom>
          <a:solidFill>
            <a:srgbClr val="C9A227">
              <a:alpha val="10000"/>
            </a:srgbClr>
          </a:solidFill>
          <a:ln/>
        </p:spPr>
        <p:txBody>
          <a:bodyPr wrap="none" rtlCol="0" anchor="t"/>
          <a:lstStyle/>
          <a:p>
            <a:pPr marL="0" indent="0">
              <a:buNone/>
            </a:pPr>
            <a:endParaRPr lang="en-US" dirty="0"/>
          </a:p>
        </p:txBody>
      </p:sp>
      <p:sp>
        <p:nvSpPr>
          <p:cNvPr id="14" name="Text 11"/>
          <p:cNvSpPr/>
          <p:nvPr/>
        </p:nvSpPr>
        <p:spPr>
          <a:xfrm>
            <a:off x="372070" y="928390"/>
            <a:ext cx="342900" cy="29170"/>
          </a:xfrm>
          <a:prstGeom prst="roundRect">
            <a:avLst>
              <a:gd name="adj" fmla="val 47892"/>
            </a:avLst>
          </a:prstGeom>
          <a:solidFill>
            <a:srgbClr val="C9A227"/>
          </a:solidFill>
          <a:ln/>
        </p:spPr>
        <p:txBody>
          <a:bodyPr wrap="none" rtlCol="0" anchor="t"/>
          <a:lstStyle/>
          <a:p>
            <a:pPr marL="0" indent="0">
              <a:buNone/>
            </a:pPr>
            <a:endParaRPr lang="en-US" dirty="0"/>
          </a:p>
        </p:txBody>
      </p:sp>
      <p:sp>
        <p:nvSpPr>
          <p:cNvPr id="15" name="Text 12"/>
          <p:cNvSpPr/>
          <p:nvPr/>
        </p:nvSpPr>
        <p:spPr>
          <a:xfrm>
            <a:off x="372070" y="1071860"/>
            <a:ext cx="2714476" cy="3549997"/>
          </a:xfrm>
          <a:prstGeom prst="roundRect">
            <a:avLst>
              <a:gd name="adj" fmla="val 3181"/>
            </a:avLst>
          </a:prstGeom>
          <a:solidFill>
            <a:srgbClr val="1E1840"/>
          </a:solidFill>
          <a:ln w="9525">
            <a:solidFill>
              <a:srgbClr val="C9A227">
                <a:alpha val="40000"/>
              </a:srgbClr>
            </a:solidFill>
          </a:ln>
        </p:spPr>
        <p:txBody>
          <a:bodyPr wrap="square" rtlCol="0" anchor="t"/>
          <a:lstStyle/>
          <a:p>
            <a:pPr marL="0" indent="0">
              <a:buNone/>
            </a:pPr>
            <a:endParaRPr lang="en-US" dirty="0"/>
          </a:p>
        </p:txBody>
      </p:sp>
      <p:sp>
        <p:nvSpPr>
          <p:cNvPr id="16" name="Text 13"/>
          <p:cNvSpPr/>
          <p:nvPr/>
        </p:nvSpPr>
        <p:spPr>
          <a:xfrm>
            <a:off x="525066" y="1238845"/>
            <a:ext cx="314920" cy="314920"/>
          </a:xfrm>
          <a:prstGeom prst="roundRect">
            <a:avLst>
              <a:gd name="adj" fmla="val 22584"/>
            </a:avLst>
          </a:prstGeom>
          <a:solidFill>
            <a:srgbClr val="C9A227">
              <a:alpha val="15000"/>
            </a:srgbClr>
          </a:solidFill>
          <a:ln w="9525">
            <a:solidFill>
              <a:srgbClr val="C9A227">
                <a:alpha val="40000"/>
              </a:srgbClr>
            </a:solidFill>
          </a:ln>
        </p:spPr>
        <p:txBody>
          <a:bodyPr wrap="square" rtlCol="0" anchor="t"/>
          <a:lstStyle/>
          <a:p>
            <a:pPr marL="0" indent="0">
              <a:buNone/>
            </a:pPr>
            <a:endParaRPr lang="en-US" dirty="0"/>
          </a:p>
        </p:txBody>
      </p:sp>
      <p:pic>
        <p:nvPicPr>
          <p:cNvPr id="1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6232" y="1330011"/>
            <a:ext cx="132588" cy="132588"/>
          </a:xfrm>
          <a:prstGeom prst="rect">
            <a:avLst/>
          </a:prstGeom>
        </p:spPr>
      </p:pic>
      <p:sp>
        <p:nvSpPr>
          <p:cNvPr id="18" name="Text 14"/>
          <p:cNvSpPr/>
          <p:nvPr/>
        </p:nvSpPr>
        <p:spPr>
          <a:xfrm>
            <a:off x="926306" y="1275159"/>
            <a:ext cx="1516127" cy="127992"/>
          </a:xfrm>
          <a:prstGeom prst="rect">
            <a:avLst/>
          </a:prstGeom>
          <a:noFill/>
          <a:ln/>
        </p:spPr>
        <p:txBody>
          <a:bodyPr wrap="none" lIns="0" tIns="0" rIns="0" bIns="0" rtlCol="0" anchor="t"/>
          <a:lstStyle/>
          <a:p>
            <a:pPr marL="0" indent="0" algn="l">
              <a:lnSpc>
                <a:spcPts val="1008"/>
              </a:lnSpc>
              <a:buNone/>
            </a:pPr>
            <a:r>
              <a:rPr lang="en-US" sz="840" b="1" kern="0" spc="67" dirty="0">
                <a:solidFill>
                  <a:srgbClr val="C9A227"/>
                </a:solidFill>
                <a:latin typeface="Constantia" pitchFamily="34" charset="0"/>
                <a:ea typeface="Constantia" pitchFamily="34" charset="-122"/>
                <a:cs typeface="Constantia" pitchFamily="34" charset="-120"/>
              </a:rPr>
              <a:t>FAMILY-BASED MODEL</a:t>
            </a:r>
            <a:endParaRPr lang="en-US" sz="840" dirty="0"/>
          </a:p>
        </p:txBody>
      </p:sp>
      <p:sp>
        <p:nvSpPr>
          <p:cNvPr id="19" name="Text 15"/>
          <p:cNvSpPr/>
          <p:nvPr/>
        </p:nvSpPr>
        <p:spPr>
          <a:xfrm>
            <a:off x="926306" y="1410742"/>
            <a:ext cx="1516127" cy="106710"/>
          </a:xfrm>
          <a:prstGeom prst="rect">
            <a:avLst/>
          </a:prstGeom>
          <a:noFill/>
          <a:ln/>
        </p:spPr>
        <p:txBody>
          <a:bodyPr wrap="none" lIns="0" tIns="0" rIns="0" bIns="0" rtlCol="0" anchor="t"/>
          <a:lstStyle/>
          <a:p>
            <a:pPr marL="0" indent="0" algn="l">
              <a:lnSpc>
                <a:spcPts val="840"/>
              </a:lnSpc>
              <a:buNone/>
            </a:pPr>
            <a:r>
              <a:rPr lang="en-US" sz="560" kern="0" spc="34" dirty="0">
                <a:solidFill>
                  <a:srgbClr val="9B8FC2"/>
                </a:solidFill>
                <a:latin typeface="Cambria" pitchFamily="34" charset="0"/>
                <a:ea typeface="Cambria" pitchFamily="34" charset="-122"/>
                <a:cs typeface="Cambria" pitchFamily="34" charset="-120"/>
              </a:rPr>
              <a:t>ALL TOGETHER</a:t>
            </a:r>
            <a:endParaRPr lang="en-US" sz="560" dirty="0"/>
          </a:p>
        </p:txBody>
      </p:sp>
      <p:sp>
        <p:nvSpPr>
          <p:cNvPr id="20" name="Text 16"/>
          <p:cNvSpPr/>
          <p:nvPr/>
        </p:nvSpPr>
        <p:spPr>
          <a:xfrm>
            <a:off x="525066" y="1624757"/>
            <a:ext cx="2456655" cy="419584"/>
          </a:xfrm>
          <a:prstGeom prst="rect">
            <a:avLst/>
          </a:prstGeom>
          <a:noFill/>
          <a:ln/>
        </p:spPr>
        <p:txBody>
          <a:bodyPr wrap="square" lIns="0" tIns="0" rIns="0" bIns="0" rtlCol="0" anchor="ctr"/>
          <a:lstStyle/>
          <a:p>
            <a:pPr marL="0" indent="0" algn="l">
              <a:lnSpc>
                <a:spcPts val="1050"/>
              </a:lnSpc>
              <a:buNone/>
            </a:pPr>
            <a:r>
              <a:rPr lang="en-US" sz="700" dirty="0">
                <a:solidFill>
                  <a:schemeClr val="bg1"/>
                </a:solidFill>
                <a:latin typeface="Cambria" pitchFamily="34" charset="0"/>
                <a:ea typeface="Cambria" pitchFamily="34" charset="-122"/>
                <a:cs typeface="Cambria" pitchFamily="34" charset="-120"/>
              </a:rPr>
              <a:t>Monthly in-person sessions with confirmandi and parents together as a unified group. At-home objectives are completed </a:t>
            </a:r>
            <a:r>
              <a:rPr lang="en-US" sz="700" i="1" dirty="0">
                <a:solidFill>
                  <a:schemeClr val="bg1"/>
                </a:solidFill>
                <a:latin typeface="Cambria" pitchFamily="34" charset="0"/>
                <a:ea typeface="Cambria" pitchFamily="34" charset="-122"/>
                <a:cs typeface="Cambria" pitchFamily="34" charset="-120"/>
              </a:rPr>
              <a:t>before</a:t>
            </a:r>
            <a:r>
              <a:rPr lang="en-US" sz="700" dirty="0">
                <a:solidFill>
                  <a:schemeClr val="bg1"/>
                </a:solidFill>
                <a:latin typeface="Cambria" pitchFamily="34" charset="0"/>
                <a:ea typeface="Cambria" pitchFamily="34" charset="-122"/>
                <a:cs typeface="Cambria" pitchFamily="34" charset="-120"/>
              </a:rPr>
              <a:t> each gathering, launching family conversations that continue at home.</a:t>
            </a:r>
            <a:endParaRPr lang="en-US" sz="700" dirty="0">
              <a:solidFill>
                <a:schemeClr val="bg1"/>
              </a:solidFill>
            </a:endParaRPr>
          </a:p>
        </p:txBody>
      </p:sp>
      <p:sp>
        <p:nvSpPr>
          <p:cNvPr id="21" name="Text 17"/>
          <p:cNvSpPr/>
          <p:nvPr/>
        </p:nvSpPr>
        <p:spPr>
          <a:xfrm>
            <a:off x="525066" y="2124521"/>
            <a:ext cx="2408486" cy="788640"/>
          </a:xfrm>
          <a:prstGeom prst="roundRect">
            <a:avLst>
              <a:gd name="adj" fmla="val 7247"/>
            </a:avLst>
          </a:prstGeom>
          <a:solidFill>
            <a:srgbClr val="0F0C1E">
              <a:alpha val="50000"/>
            </a:srgbClr>
          </a:solidFill>
          <a:ln w="9525">
            <a:solidFill>
              <a:srgbClr val="C9A227">
                <a:alpha val="20000"/>
              </a:srgbClr>
            </a:solidFill>
          </a:ln>
        </p:spPr>
        <p:txBody>
          <a:bodyPr wrap="square" rtlCol="0" anchor="t"/>
          <a:lstStyle/>
          <a:p>
            <a:pPr marL="0" indent="0">
              <a:buNone/>
            </a:pPr>
            <a:endParaRPr lang="en-US" dirty="0"/>
          </a:p>
        </p:txBody>
      </p:sp>
      <p:sp>
        <p:nvSpPr>
          <p:cNvPr id="22" name="Text 18"/>
          <p:cNvSpPr/>
          <p:nvPr/>
        </p:nvSpPr>
        <p:spPr>
          <a:xfrm>
            <a:off x="534591" y="2134046"/>
            <a:ext cx="2437224" cy="177552"/>
          </a:xfrm>
          <a:prstGeom prst="rect">
            <a:avLst/>
          </a:prstGeom>
          <a:solidFill>
            <a:srgbClr val="C9A227">
              <a:alpha val="12000"/>
            </a:srgbClr>
          </a:solidFill>
          <a:ln/>
        </p:spPr>
        <p:txBody>
          <a:bodyPr wrap="none" lIns="71120" tIns="35560" rIns="71120" bIns="35560" rtlCol="0" anchor="t"/>
          <a:lstStyle/>
          <a:p>
            <a:pPr marL="0" indent="0" algn="l">
              <a:buNone/>
            </a:pPr>
            <a:r>
              <a:rPr lang="en-US" sz="560" b="1" kern="0" spc="56" dirty="0">
                <a:solidFill>
                  <a:srgbClr val="C9A227"/>
                </a:solidFill>
                <a:latin typeface="Cambria" pitchFamily="34" charset="0"/>
                <a:ea typeface="Cambria" pitchFamily="34" charset="-122"/>
                <a:cs typeface="Cambria" pitchFamily="34" charset="-120"/>
              </a:rPr>
              <a:t>CATECHISTS NEEDED</a:t>
            </a:r>
            <a:endParaRPr lang="en-US" sz="560" dirty="0"/>
          </a:p>
        </p:txBody>
      </p:sp>
      <p:sp>
        <p:nvSpPr>
          <p:cNvPr id="23" name="Text 19"/>
          <p:cNvSpPr/>
          <p:nvPr/>
        </p:nvSpPr>
        <p:spPr>
          <a:xfrm>
            <a:off x="534591" y="2311598"/>
            <a:ext cx="2389436" cy="197346"/>
          </a:xfrm>
          <a:prstGeom prst="rect">
            <a:avLst/>
          </a:prstGeom>
          <a:solidFill>
            <a:srgbClr val="FFFFFF">
              <a:alpha val="2000"/>
            </a:srgbClr>
          </a:solidFill>
          <a:ln/>
        </p:spPr>
        <p:txBody>
          <a:bodyPr wrap="none" rtlCol="0" anchor="t"/>
          <a:lstStyle/>
          <a:p>
            <a:pPr marL="0" indent="0">
              <a:buNone/>
            </a:pPr>
            <a:endParaRPr lang="en-US" dirty="0"/>
          </a:p>
        </p:txBody>
      </p:sp>
      <p:sp>
        <p:nvSpPr>
          <p:cNvPr id="24" name="Text 20"/>
          <p:cNvSpPr/>
          <p:nvPr/>
        </p:nvSpPr>
        <p:spPr>
          <a:xfrm>
            <a:off x="534591" y="2311598"/>
            <a:ext cx="2389436" cy="9525"/>
          </a:xfrm>
          <a:prstGeom prst="rect">
            <a:avLst/>
          </a:prstGeom>
          <a:solidFill>
            <a:srgbClr val="C9A227">
              <a:alpha val="10000"/>
            </a:srgbClr>
          </a:solidFill>
          <a:ln/>
        </p:spPr>
        <p:txBody>
          <a:bodyPr wrap="none" rtlCol="0" anchor="t"/>
          <a:lstStyle/>
          <a:p>
            <a:pPr marL="0" indent="0">
              <a:buNone/>
            </a:pPr>
            <a:endParaRPr lang="en-US" dirty="0"/>
          </a:p>
        </p:txBody>
      </p:sp>
      <p:sp>
        <p:nvSpPr>
          <p:cNvPr id="25" name="Text 21"/>
          <p:cNvSpPr/>
          <p:nvPr/>
        </p:nvSpPr>
        <p:spPr>
          <a:xfrm>
            <a:off x="605582" y="2355949"/>
            <a:ext cx="624230"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Under 20 families</a:t>
            </a:r>
            <a:endParaRPr lang="en-US" sz="620" dirty="0">
              <a:solidFill>
                <a:schemeClr val="bg1"/>
              </a:solidFill>
            </a:endParaRPr>
          </a:p>
        </p:txBody>
      </p:sp>
      <p:sp>
        <p:nvSpPr>
          <p:cNvPr id="26" name="Text 22"/>
          <p:cNvSpPr/>
          <p:nvPr/>
        </p:nvSpPr>
        <p:spPr>
          <a:xfrm>
            <a:off x="2680692" y="2350294"/>
            <a:ext cx="189577"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2 – 3</a:t>
            </a:r>
            <a:endParaRPr lang="en-US" sz="680" dirty="0"/>
          </a:p>
        </p:txBody>
      </p:sp>
      <p:sp>
        <p:nvSpPr>
          <p:cNvPr id="27" name="Text 23"/>
          <p:cNvSpPr/>
          <p:nvPr/>
        </p:nvSpPr>
        <p:spPr>
          <a:xfrm>
            <a:off x="534591" y="2508945"/>
            <a:ext cx="2389436" cy="9525"/>
          </a:xfrm>
          <a:prstGeom prst="rect">
            <a:avLst/>
          </a:prstGeom>
          <a:solidFill>
            <a:srgbClr val="C9A227">
              <a:alpha val="10000"/>
            </a:srgbClr>
          </a:solidFill>
          <a:ln/>
        </p:spPr>
        <p:txBody>
          <a:bodyPr wrap="none" rtlCol="0" anchor="t"/>
          <a:lstStyle/>
          <a:p>
            <a:pPr marL="0" indent="0">
              <a:buNone/>
            </a:pPr>
            <a:endParaRPr lang="en-US" dirty="0"/>
          </a:p>
        </p:txBody>
      </p:sp>
      <p:sp>
        <p:nvSpPr>
          <p:cNvPr id="28" name="Text 24"/>
          <p:cNvSpPr/>
          <p:nvPr/>
        </p:nvSpPr>
        <p:spPr>
          <a:xfrm>
            <a:off x="605582" y="2553295"/>
            <a:ext cx="559400"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20 – 40 families</a:t>
            </a:r>
            <a:endParaRPr lang="en-US" sz="620" dirty="0">
              <a:solidFill>
                <a:schemeClr val="bg1"/>
              </a:solidFill>
            </a:endParaRPr>
          </a:p>
        </p:txBody>
      </p:sp>
      <p:sp>
        <p:nvSpPr>
          <p:cNvPr id="29" name="Text 25"/>
          <p:cNvSpPr/>
          <p:nvPr/>
        </p:nvSpPr>
        <p:spPr>
          <a:xfrm>
            <a:off x="2680692" y="2547640"/>
            <a:ext cx="189577"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3 – 4</a:t>
            </a:r>
            <a:endParaRPr lang="en-US" sz="680" dirty="0"/>
          </a:p>
        </p:txBody>
      </p:sp>
      <p:sp>
        <p:nvSpPr>
          <p:cNvPr id="30" name="Text 26"/>
          <p:cNvSpPr/>
          <p:nvPr/>
        </p:nvSpPr>
        <p:spPr>
          <a:xfrm>
            <a:off x="534591" y="2706291"/>
            <a:ext cx="2389436" cy="197346"/>
          </a:xfrm>
          <a:prstGeom prst="rect">
            <a:avLst/>
          </a:prstGeom>
          <a:solidFill>
            <a:srgbClr val="FFFFFF">
              <a:alpha val="2000"/>
            </a:srgbClr>
          </a:solidFill>
          <a:ln/>
        </p:spPr>
        <p:txBody>
          <a:bodyPr wrap="none" rtlCol="0" anchor="t"/>
          <a:lstStyle/>
          <a:p>
            <a:pPr marL="0" indent="0">
              <a:buNone/>
            </a:pPr>
            <a:endParaRPr lang="en-US" dirty="0"/>
          </a:p>
        </p:txBody>
      </p:sp>
      <p:sp>
        <p:nvSpPr>
          <p:cNvPr id="31" name="Text 27"/>
          <p:cNvSpPr/>
          <p:nvPr/>
        </p:nvSpPr>
        <p:spPr>
          <a:xfrm>
            <a:off x="534591" y="2706291"/>
            <a:ext cx="2389436" cy="9525"/>
          </a:xfrm>
          <a:prstGeom prst="rect">
            <a:avLst/>
          </a:prstGeom>
          <a:solidFill>
            <a:srgbClr val="C9A227">
              <a:alpha val="10000"/>
            </a:srgbClr>
          </a:solidFill>
          <a:ln/>
        </p:spPr>
        <p:txBody>
          <a:bodyPr wrap="none" rtlCol="0" anchor="t"/>
          <a:lstStyle/>
          <a:p>
            <a:pPr marL="0" indent="0">
              <a:buNone/>
            </a:pPr>
            <a:endParaRPr lang="en-US" dirty="0"/>
          </a:p>
        </p:txBody>
      </p:sp>
      <p:sp>
        <p:nvSpPr>
          <p:cNvPr id="32" name="Text 28"/>
          <p:cNvSpPr/>
          <p:nvPr/>
        </p:nvSpPr>
        <p:spPr>
          <a:xfrm>
            <a:off x="605582" y="2750641"/>
            <a:ext cx="435307"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40+ families</a:t>
            </a:r>
            <a:endParaRPr lang="en-US" sz="620" dirty="0">
              <a:solidFill>
                <a:schemeClr val="bg1"/>
              </a:solidFill>
            </a:endParaRPr>
          </a:p>
        </p:txBody>
      </p:sp>
      <p:sp>
        <p:nvSpPr>
          <p:cNvPr id="33" name="Text 29"/>
          <p:cNvSpPr/>
          <p:nvPr/>
        </p:nvSpPr>
        <p:spPr>
          <a:xfrm>
            <a:off x="2680692" y="2744986"/>
            <a:ext cx="189577"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4 – 6</a:t>
            </a:r>
            <a:endParaRPr lang="en-US" sz="680" dirty="0"/>
          </a:p>
        </p:txBody>
      </p:sp>
      <p:sp>
        <p:nvSpPr>
          <p:cNvPr id="34" name="Text 30"/>
          <p:cNvSpPr/>
          <p:nvPr/>
        </p:nvSpPr>
        <p:spPr>
          <a:xfrm>
            <a:off x="3214688" y="1071860"/>
            <a:ext cx="2714625" cy="3549997"/>
          </a:xfrm>
          <a:prstGeom prst="roundRect">
            <a:avLst>
              <a:gd name="adj" fmla="val 3181"/>
            </a:avLst>
          </a:prstGeom>
          <a:solidFill>
            <a:srgbClr val="1E1840"/>
          </a:solidFill>
          <a:ln w="9525">
            <a:solidFill>
              <a:srgbClr val="C9A227">
                <a:alpha val="40000"/>
              </a:srgbClr>
            </a:solidFill>
          </a:ln>
        </p:spPr>
        <p:txBody>
          <a:bodyPr wrap="square" rtlCol="0" anchor="t"/>
          <a:lstStyle/>
          <a:p>
            <a:pPr marL="0" indent="0">
              <a:buNone/>
            </a:pPr>
            <a:endParaRPr lang="en-US" dirty="0"/>
          </a:p>
        </p:txBody>
      </p:sp>
      <p:sp>
        <p:nvSpPr>
          <p:cNvPr id="35" name="Text 31"/>
          <p:cNvSpPr/>
          <p:nvPr/>
        </p:nvSpPr>
        <p:spPr>
          <a:xfrm>
            <a:off x="3367683" y="1238845"/>
            <a:ext cx="314920" cy="314920"/>
          </a:xfrm>
          <a:prstGeom prst="roundRect">
            <a:avLst>
              <a:gd name="adj" fmla="val 22584"/>
            </a:avLst>
          </a:prstGeom>
          <a:solidFill>
            <a:srgbClr val="C9A227">
              <a:alpha val="15000"/>
            </a:srgbClr>
          </a:solidFill>
          <a:ln w="9525">
            <a:solidFill>
              <a:srgbClr val="C9A227">
                <a:alpha val="40000"/>
              </a:srgbClr>
            </a:solidFill>
          </a:ln>
        </p:spPr>
        <p:txBody>
          <a:bodyPr wrap="square" rtlCol="0" anchor="t"/>
          <a:lstStyle/>
          <a:p>
            <a:pPr marL="0" indent="0">
              <a:buNone/>
            </a:pPr>
            <a:endParaRPr lang="en-US" dirty="0"/>
          </a:p>
        </p:txBody>
      </p:sp>
      <p:pic>
        <p:nvPicPr>
          <p:cNvPr id="36"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58849" y="1330011"/>
            <a:ext cx="132588" cy="132588"/>
          </a:xfrm>
          <a:prstGeom prst="rect">
            <a:avLst/>
          </a:prstGeom>
        </p:spPr>
      </p:pic>
      <p:sp>
        <p:nvSpPr>
          <p:cNvPr id="37" name="Text 32"/>
          <p:cNvSpPr/>
          <p:nvPr/>
        </p:nvSpPr>
        <p:spPr>
          <a:xfrm>
            <a:off x="3768923" y="1275159"/>
            <a:ext cx="1671652" cy="127992"/>
          </a:xfrm>
          <a:prstGeom prst="rect">
            <a:avLst/>
          </a:prstGeom>
          <a:noFill/>
          <a:ln/>
        </p:spPr>
        <p:txBody>
          <a:bodyPr wrap="none" lIns="0" tIns="0" rIns="0" bIns="0" rtlCol="0" anchor="t"/>
          <a:lstStyle/>
          <a:p>
            <a:pPr marL="0" indent="0" algn="l">
              <a:lnSpc>
                <a:spcPts val="1008"/>
              </a:lnSpc>
              <a:buNone/>
            </a:pPr>
            <a:r>
              <a:rPr lang="en-US" sz="840" b="1" kern="0" spc="67" dirty="0">
                <a:solidFill>
                  <a:srgbClr val="C9A227"/>
                </a:solidFill>
                <a:latin typeface="Constantia" pitchFamily="34" charset="0"/>
                <a:ea typeface="Constantia" pitchFamily="34" charset="-122"/>
                <a:cs typeface="Constantia" pitchFamily="34" charset="-120"/>
              </a:rPr>
              <a:t>PARENT &amp; CHILD MODEL</a:t>
            </a:r>
            <a:endParaRPr lang="en-US" sz="840" dirty="0"/>
          </a:p>
        </p:txBody>
      </p:sp>
      <p:sp>
        <p:nvSpPr>
          <p:cNvPr id="38" name="Text 33"/>
          <p:cNvSpPr/>
          <p:nvPr/>
        </p:nvSpPr>
        <p:spPr>
          <a:xfrm>
            <a:off x="3768923" y="1410742"/>
            <a:ext cx="1671652" cy="106710"/>
          </a:xfrm>
          <a:prstGeom prst="rect">
            <a:avLst/>
          </a:prstGeom>
          <a:noFill/>
          <a:ln/>
        </p:spPr>
        <p:txBody>
          <a:bodyPr wrap="none" lIns="0" tIns="0" rIns="0" bIns="0" rtlCol="0" anchor="t"/>
          <a:lstStyle/>
          <a:p>
            <a:pPr marL="0" indent="0" algn="l">
              <a:lnSpc>
                <a:spcPts val="840"/>
              </a:lnSpc>
              <a:buNone/>
            </a:pPr>
            <a:r>
              <a:rPr lang="en-US" sz="560" kern="0" spc="34" dirty="0">
                <a:solidFill>
                  <a:srgbClr val="9B8FC2"/>
                </a:solidFill>
                <a:latin typeface="Cambria" pitchFamily="34" charset="0"/>
                <a:ea typeface="Cambria" pitchFamily="34" charset="-122"/>
                <a:cs typeface="Cambria" pitchFamily="34" charset="-120"/>
              </a:rPr>
              <a:t>SPLIT FORMATION</a:t>
            </a:r>
            <a:endParaRPr lang="en-US" sz="560" dirty="0"/>
          </a:p>
        </p:txBody>
      </p:sp>
      <p:sp>
        <p:nvSpPr>
          <p:cNvPr id="39" name="Text 34"/>
          <p:cNvSpPr/>
          <p:nvPr/>
        </p:nvSpPr>
        <p:spPr>
          <a:xfrm>
            <a:off x="3367683" y="1624757"/>
            <a:ext cx="2456807" cy="419584"/>
          </a:xfrm>
          <a:prstGeom prst="rect">
            <a:avLst/>
          </a:prstGeom>
          <a:noFill/>
          <a:ln/>
        </p:spPr>
        <p:txBody>
          <a:bodyPr wrap="square" lIns="0" tIns="0" rIns="0" bIns="0" rtlCol="0" anchor="ctr"/>
          <a:lstStyle/>
          <a:p>
            <a:pPr marL="0" indent="0" algn="l">
              <a:lnSpc>
                <a:spcPts val="1050"/>
              </a:lnSpc>
              <a:buNone/>
            </a:pPr>
            <a:r>
              <a:rPr lang="en-US" sz="700" dirty="0">
                <a:solidFill>
                  <a:schemeClr val="bg1"/>
                </a:solidFill>
                <a:latin typeface="Cambria" pitchFamily="34" charset="0"/>
                <a:ea typeface="Cambria" pitchFamily="34" charset="-122"/>
                <a:cs typeface="Cambria" pitchFamily="34" charset="-120"/>
              </a:rPr>
              <a:t>Monthly sessions begin together, then separate into a </a:t>
            </a:r>
            <a:r>
              <a:rPr lang="en-US" sz="700" i="1" dirty="0">
                <a:solidFill>
                  <a:schemeClr val="bg1"/>
                </a:solidFill>
                <a:latin typeface="Cambria" pitchFamily="34" charset="0"/>
                <a:ea typeface="Cambria" pitchFamily="34" charset="-122"/>
                <a:cs typeface="Cambria" pitchFamily="34" charset="-120"/>
              </a:rPr>
              <a:t>parent formation group</a:t>
            </a:r>
            <a:r>
              <a:rPr lang="en-US" sz="700" dirty="0">
                <a:solidFill>
                  <a:schemeClr val="bg1"/>
                </a:solidFill>
                <a:latin typeface="Cambria" pitchFamily="34" charset="0"/>
                <a:ea typeface="Cambria" pitchFamily="34" charset="-122"/>
                <a:cs typeface="Cambria" pitchFamily="34" charset="-120"/>
              </a:rPr>
              <a:t> and a </a:t>
            </a:r>
            <a:r>
              <a:rPr lang="en-US" sz="700" i="1" dirty="0">
                <a:solidFill>
                  <a:schemeClr val="bg1"/>
                </a:solidFill>
                <a:latin typeface="Cambria" pitchFamily="34" charset="0"/>
                <a:ea typeface="Cambria" pitchFamily="34" charset="-122"/>
                <a:cs typeface="Cambria" pitchFamily="34" charset="-120"/>
              </a:rPr>
              <a:t>confirmandi group</a:t>
            </a:r>
            <a:r>
              <a:rPr lang="en-US" sz="700" dirty="0">
                <a:solidFill>
                  <a:schemeClr val="bg1"/>
                </a:solidFill>
                <a:latin typeface="Cambria" pitchFamily="34" charset="0"/>
                <a:ea typeface="Cambria" pitchFamily="34" charset="-122"/>
                <a:cs typeface="Cambria" pitchFamily="34" charset="-120"/>
              </a:rPr>
              <a:t> for age-appropriate, parallel formation before reuniting.</a:t>
            </a:r>
            <a:endParaRPr lang="en-US" sz="700" dirty="0">
              <a:solidFill>
                <a:schemeClr val="bg1"/>
              </a:solidFill>
            </a:endParaRPr>
          </a:p>
        </p:txBody>
      </p:sp>
      <p:sp>
        <p:nvSpPr>
          <p:cNvPr id="40" name="Text 35"/>
          <p:cNvSpPr/>
          <p:nvPr/>
        </p:nvSpPr>
        <p:spPr>
          <a:xfrm>
            <a:off x="3367683" y="2124521"/>
            <a:ext cx="2408634" cy="788640"/>
          </a:xfrm>
          <a:prstGeom prst="roundRect">
            <a:avLst>
              <a:gd name="adj" fmla="val 7247"/>
            </a:avLst>
          </a:prstGeom>
          <a:solidFill>
            <a:srgbClr val="0F0C1E">
              <a:alpha val="50000"/>
            </a:srgbClr>
          </a:solidFill>
          <a:ln w="9525">
            <a:solidFill>
              <a:srgbClr val="C9A227">
                <a:alpha val="20000"/>
              </a:srgbClr>
            </a:solidFill>
          </a:ln>
        </p:spPr>
        <p:txBody>
          <a:bodyPr wrap="square" rtlCol="0" anchor="t"/>
          <a:lstStyle/>
          <a:p>
            <a:pPr marL="0" indent="0">
              <a:buNone/>
            </a:pPr>
            <a:endParaRPr lang="en-US" dirty="0"/>
          </a:p>
        </p:txBody>
      </p:sp>
      <p:sp>
        <p:nvSpPr>
          <p:cNvPr id="41" name="Text 36"/>
          <p:cNvSpPr/>
          <p:nvPr/>
        </p:nvSpPr>
        <p:spPr>
          <a:xfrm>
            <a:off x="3377208" y="2134046"/>
            <a:ext cx="2437376" cy="177552"/>
          </a:xfrm>
          <a:prstGeom prst="rect">
            <a:avLst/>
          </a:prstGeom>
          <a:solidFill>
            <a:srgbClr val="C9A227">
              <a:alpha val="12000"/>
            </a:srgbClr>
          </a:solidFill>
          <a:ln/>
        </p:spPr>
        <p:txBody>
          <a:bodyPr wrap="none" lIns="71120" tIns="35560" rIns="71120" bIns="35560" rtlCol="0" anchor="t"/>
          <a:lstStyle/>
          <a:p>
            <a:pPr marL="0" indent="0" algn="l">
              <a:buNone/>
            </a:pPr>
            <a:r>
              <a:rPr lang="en-US" sz="560" b="1" kern="0" spc="56" dirty="0">
                <a:solidFill>
                  <a:srgbClr val="C9A227"/>
                </a:solidFill>
                <a:latin typeface="Cambria" pitchFamily="34" charset="0"/>
                <a:ea typeface="Cambria" pitchFamily="34" charset="-122"/>
                <a:cs typeface="Cambria" pitchFamily="34" charset="-120"/>
              </a:rPr>
              <a:t>CATECHISTS NEEDED</a:t>
            </a:r>
            <a:endParaRPr lang="en-US" sz="560" dirty="0"/>
          </a:p>
        </p:txBody>
      </p:sp>
      <p:sp>
        <p:nvSpPr>
          <p:cNvPr id="42" name="Text 37"/>
          <p:cNvSpPr/>
          <p:nvPr/>
        </p:nvSpPr>
        <p:spPr>
          <a:xfrm>
            <a:off x="3377208" y="2311598"/>
            <a:ext cx="2389584" cy="197346"/>
          </a:xfrm>
          <a:prstGeom prst="rect">
            <a:avLst/>
          </a:prstGeom>
          <a:solidFill>
            <a:srgbClr val="FFFFFF">
              <a:alpha val="2000"/>
            </a:srgbClr>
          </a:solidFill>
          <a:ln/>
        </p:spPr>
        <p:txBody>
          <a:bodyPr wrap="none" rtlCol="0" anchor="t"/>
          <a:lstStyle/>
          <a:p>
            <a:pPr marL="0" indent="0">
              <a:buNone/>
            </a:pPr>
            <a:endParaRPr lang="en-US" dirty="0"/>
          </a:p>
        </p:txBody>
      </p:sp>
      <p:sp>
        <p:nvSpPr>
          <p:cNvPr id="43" name="Text 38"/>
          <p:cNvSpPr/>
          <p:nvPr/>
        </p:nvSpPr>
        <p:spPr>
          <a:xfrm>
            <a:off x="3377208" y="2311598"/>
            <a:ext cx="2389584" cy="9525"/>
          </a:xfrm>
          <a:prstGeom prst="rect">
            <a:avLst/>
          </a:prstGeom>
          <a:solidFill>
            <a:srgbClr val="C9A227">
              <a:alpha val="10000"/>
            </a:srgbClr>
          </a:solidFill>
          <a:ln/>
        </p:spPr>
        <p:txBody>
          <a:bodyPr wrap="none" rtlCol="0" anchor="t"/>
          <a:lstStyle/>
          <a:p>
            <a:pPr marL="0" indent="0">
              <a:buNone/>
            </a:pPr>
            <a:endParaRPr lang="en-US" dirty="0"/>
          </a:p>
        </p:txBody>
      </p:sp>
      <p:sp>
        <p:nvSpPr>
          <p:cNvPr id="44" name="Text 39"/>
          <p:cNvSpPr/>
          <p:nvPr/>
        </p:nvSpPr>
        <p:spPr>
          <a:xfrm>
            <a:off x="3448199" y="2355949"/>
            <a:ext cx="624230"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Under 20 families</a:t>
            </a:r>
            <a:endParaRPr lang="en-US" sz="620" dirty="0">
              <a:solidFill>
                <a:schemeClr val="bg1"/>
              </a:solidFill>
            </a:endParaRPr>
          </a:p>
        </p:txBody>
      </p:sp>
      <p:sp>
        <p:nvSpPr>
          <p:cNvPr id="45" name="Text 40"/>
          <p:cNvSpPr/>
          <p:nvPr/>
        </p:nvSpPr>
        <p:spPr>
          <a:xfrm>
            <a:off x="5523458" y="2350294"/>
            <a:ext cx="189577"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3 – 4</a:t>
            </a:r>
            <a:endParaRPr lang="en-US" sz="680" dirty="0"/>
          </a:p>
        </p:txBody>
      </p:sp>
      <p:sp>
        <p:nvSpPr>
          <p:cNvPr id="46" name="Text 41"/>
          <p:cNvSpPr/>
          <p:nvPr/>
        </p:nvSpPr>
        <p:spPr>
          <a:xfrm>
            <a:off x="3377208" y="2508945"/>
            <a:ext cx="2389584" cy="9525"/>
          </a:xfrm>
          <a:prstGeom prst="rect">
            <a:avLst/>
          </a:prstGeom>
          <a:solidFill>
            <a:srgbClr val="C9A227">
              <a:alpha val="10000"/>
            </a:srgbClr>
          </a:solidFill>
          <a:ln/>
        </p:spPr>
        <p:txBody>
          <a:bodyPr wrap="none" rtlCol="0" anchor="t"/>
          <a:lstStyle/>
          <a:p>
            <a:pPr marL="0" indent="0">
              <a:buNone/>
            </a:pPr>
            <a:endParaRPr lang="en-US" dirty="0"/>
          </a:p>
        </p:txBody>
      </p:sp>
      <p:sp>
        <p:nvSpPr>
          <p:cNvPr id="47" name="Text 42"/>
          <p:cNvSpPr/>
          <p:nvPr/>
        </p:nvSpPr>
        <p:spPr>
          <a:xfrm>
            <a:off x="3448199" y="2553295"/>
            <a:ext cx="559400"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20 – 40 families</a:t>
            </a:r>
            <a:endParaRPr lang="en-US" sz="620" dirty="0">
              <a:solidFill>
                <a:schemeClr val="bg1"/>
              </a:solidFill>
            </a:endParaRPr>
          </a:p>
        </p:txBody>
      </p:sp>
      <p:sp>
        <p:nvSpPr>
          <p:cNvPr id="48" name="Text 43"/>
          <p:cNvSpPr/>
          <p:nvPr/>
        </p:nvSpPr>
        <p:spPr>
          <a:xfrm>
            <a:off x="5523458" y="2547640"/>
            <a:ext cx="189577"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4 – 6</a:t>
            </a:r>
            <a:endParaRPr lang="en-US" sz="680" dirty="0"/>
          </a:p>
        </p:txBody>
      </p:sp>
      <p:sp>
        <p:nvSpPr>
          <p:cNvPr id="49" name="Text 44"/>
          <p:cNvSpPr/>
          <p:nvPr/>
        </p:nvSpPr>
        <p:spPr>
          <a:xfrm>
            <a:off x="3377208" y="2706291"/>
            <a:ext cx="2389584" cy="197346"/>
          </a:xfrm>
          <a:prstGeom prst="rect">
            <a:avLst/>
          </a:prstGeom>
          <a:solidFill>
            <a:srgbClr val="FFFFFF">
              <a:alpha val="2000"/>
            </a:srgbClr>
          </a:solidFill>
          <a:ln/>
        </p:spPr>
        <p:txBody>
          <a:bodyPr wrap="none" rtlCol="0" anchor="t"/>
          <a:lstStyle/>
          <a:p>
            <a:pPr marL="0" indent="0">
              <a:buNone/>
            </a:pPr>
            <a:endParaRPr lang="en-US" dirty="0"/>
          </a:p>
        </p:txBody>
      </p:sp>
      <p:sp>
        <p:nvSpPr>
          <p:cNvPr id="50" name="Text 45"/>
          <p:cNvSpPr/>
          <p:nvPr/>
        </p:nvSpPr>
        <p:spPr>
          <a:xfrm>
            <a:off x="3377208" y="2706291"/>
            <a:ext cx="2389584" cy="9525"/>
          </a:xfrm>
          <a:prstGeom prst="rect">
            <a:avLst/>
          </a:prstGeom>
          <a:solidFill>
            <a:srgbClr val="C9A227">
              <a:alpha val="10000"/>
            </a:srgbClr>
          </a:solidFill>
          <a:ln/>
        </p:spPr>
        <p:txBody>
          <a:bodyPr wrap="none" rtlCol="0" anchor="t"/>
          <a:lstStyle/>
          <a:p>
            <a:pPr marL="0" indent="0">
              <a:buNone/>
            </a:pPr>
            <a:endParaRPr lang="en-US" dirty="0"/>
          </a:p>
        </p:txBody>
      </p:sp>
      <p:sp>
        <p:nvSpPr>
          <p:cNvPr id="51" name="Text 46"/>
          <p:cNvSpPr/>
          <p:nvPr/>
        </p:nvSpPr>
        <p:spPr>
          <a:xfrm>
            <a:off x="3448199" y="2750641"/>
            <a:ext cx="435307"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40+ families</a:t>
            </a:r>
            <a:endParaRPr lang="en-US" sz="620" dirty="0">
              <a:solidFill>
                <a:schemeClr val="bg1"/>
              </a:solidFill>
            </a:endParaRPr>
          </a:p>
        </p:txBody>
      </p:sp>
      <p:sp>
        <p:nvSpPr>
          <p:cNvPr id="52" name="Text 47"/>
          <p:cNvSpPr/>
          <p:nvPr/>
        </p:nvSpPr>
        <p:spPr>
          <a:xfrm>
            <a:off x="5523458" y="2744986"/>
            <a:ext cx="189577"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6 – 8</a:t>
            </a:r>
            <a:endParaRPr lang="en-US" sz="680" dirty="0"/>
          </a:p>
        </p:txBody>
      </p:sp>
      <p:sp>
        <p:nvSpPr>
          <p:cNvPr id="53" name="Text 48"/>
          <p:cNvSpPr/>
          <p:nvPr/>
        </p:nvSpPr>
        <p:spPr>
          <a:xfrm>
            <a:off x="6057454" y="1071860"/>
            <a:ext cx="2714476" cy="3549997"/>
          </a:xfrm>
          <a:prstGeom prst="roundRect">
            <a:avLst>
              <a:gd name="adj" fmla="val 3181"/>
            </a:avLst>
          </a:prstGeom>
          <a:solidFill>
            <a:srgbClr val="1E1840"/>
          </a:solidFill>
          <a:ln w="9525">
            <a:solidFill>
              <a:srgbClr val="C9A227">
                <a:alpha val="40000"/>
              </a:srgbClr>
            </a:solidFill>
          </a:ln>
        </p:spPr>
        <p:txBody>
          <a:bodyPr wrap="square" rtlCol="0" anchor="t"/>
          <a:lstStyle/>
          <a:p>
            <a:pPr marL="0" indent="0">
              <a:buNone/>
            </a:pPr>
            <a:endParaRPr lang="en-US" dirty="0"/>
          </a:p>
        </p:txBody>
      </p:sp>
      <p:sp>
        <p:nvSpPr>
          <p:cNvPr id="54" name="Text 49"/>
          <p:cNvSpPr/>
          <p:nvPr/>
        </p:nvSpPr>
        <p:spPr>
          <a:xfrm>
            <a:off x="6210449" y="1238845"/>
            <a:ext cx="314920" cy="314920"/>
          </a:xfrm>
          <a:prstGeom prst="roundRect">
            <a:avLst>
              <a:gd name="adj" fmla="val 22584"/>
            </a:avLst>
          </a:prstGeom>
          <a:solidFill>
            <a:srgbClr val="C9A227">
              <a:alpha val="15000"/>
            </a:srgbClr>
          </a:solidFill>
          <a:ln w="9525">
            <a:solidFill>
              <a:srgbClr val="C9A227">
                <a:alpha val="40000"/>
              </a:srgbClr>
            </a:solidFill>
          </a:ln>
        </p:spPr>
        <p:txBody>
          <a:bodyPr wrap="square" rtlCol="0" anchor="t"/>
          <a:lstStyle/>
          <a:p>
            <a:pPr marL="0" indent="0">
              <a:buNone/>
            </a:pPr>
            <a:endParaRPr lang="en-US" dirty="0"/>
          </a:p>
        </p:txBody>
      </p:sp>
      <p:pic>
        <p:nvPicPr>
          <p:cNvPr id="55"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01615" y="1330011"/>
            <a:ext cx="132588" cy="132588"/>
          </a:xfrm>
          <a:prstGeom prst="rect">
            <a:avLst/>
          </a:prstGeom>
        </p:spPr>
      </p:pic>
      <p:sp>
        <p:nvSpPr>
          <p:cNvPr id="56" name="Text 50"/>
          <p:cNvSpPr/>
          <p:nvPr/>
        </p:nvSpPr>
        <p:spPr>
          <a:xfrm>
            <a:off x="6611689" y="1275159"/>
            <a:ext cx="2034763" cy="127992"/>
          </a:xfrm>
          <a:prstGeom prst="rect">
            <a:avLst/>
          </a:prstGeom>
          <a:noFill/>
          <a:ln/>
        </p:spPr>
        <p:txBody>
          <a:bodyPr wrap="none" lIns="0" tIns="0" rIns="0" bIns="0" rtlCol="0" anchor="t"/>
          <a:lstStyle/>
          <a:p>
            <a:pPr marL="0" indent="0" algn="l">
              <a:lnSpc>
                <a:spcPts val="1008"/>
              </a:lnSpc>
              <a:buNone/>
            </a:pPr>
            <a:r>
              <a:rPr lang="en-US" sz="840" b="1" kern="0" spc="67" dirty="0">
                <a:solidFill>
                  <a:srgbClr val="C9A227"/>
                </a:solidFill>
                <a:latin typeface="Constantia" pitchFamily="34" charset="0"/>
                <a:ea typeface="Constantia" pitchFamily="34" charset="-122"/>
                <a:cs typeface="Constantia" pitchFamily="34" charset="-120"/>
              </a:rPr>
              <a:t>FAMILY SMALL GROUP MODEL</a:t>
            </a:r>
            <a:endParaRPr lang="en-US" sz="840" dirty="0"/>
          </a:p>
        </p:txBody>
      </p:sp>
      <p:sp>
        <p:nvSpPr>
          <p:cNvPr id="57" name="Text 51"/>
          <p:cNvSpPr/>
          <p:nvPr/>
        </p:nvSpPr>
        <p:spPr>
          <a:xfrm>
            <a:off x="6611689" y="1410742"/>
            <a:ext cx="2034763" cy="106710"/>
          </a:xfrm>
          <a:prstGeom prst="rect">
            <a:avLst/>
          </a:prstGeom>
          <a:noFill/>
          <a:ln/>
        </p:spPr>
        <p:txBody>
          <a:bodyPr wrap="none" lIns="0" tIns="0" rIns="0" bIns="0" rtlCol="0" anchor="t"/>
          <a:lstStyle/>
          <a:p>
            <a:pPr marL="0" indent="0" algn="l">
              <a:lnSpc>
                <a:spcPts val="840"/>
              </a:lnSpc>
              <a:buNone/>
            </a:pPr>
            <a:r>
              <a:rPr lang="en-US" sz="560" kern="0" spc="34" dirty="0">
                <a:solidFill>
                  <a:srgbClr val="9B8FC2"/>
                </a:solidFill>
                <a:latin typeface="Cambria" pitchFamily="34" charset="0"/>
                <a:ea typeface="Cambria" pitchFamily="34" charset="-122"/>
                <a:cs typeface="Cambria" pitchFamily="34" charset="-120"/>
              </a:rPr>
              <a:t>INTIMATE COMMUNITY</a:t>
            </a:r>
            <a:endParaRPr lang="en-US" sz="560" dirty="0"/>
          </a:p>
        </p:txBody>
      </p:sp>
      <p:sp>
        <p:nvSpPr>
          <p:cNvPr id="58" name="Text 52"/>
          <p:cNvSpPr/>
          <p:nvPr/>
        </p:nvSpPr>
        <p:spPr>
          <a:xfrm>
            <a:off x="6210449" y="1624757"/>
            <a:ext cx="2456655" cy="419584"/>
          </a:xfrm>
          <a:prstGeom prst="rect">
            <a:avLst/>
          </a:prstGeom>
          <a:noFill/>
          <a:ln/>
        </p:spPr>
        <p:txBody>
          <a:bodyPr wrap="square" lIns="0" tIns="0" rIns="0" bIns="0" rtlCol="0" anchor="ctr"/>
          <a:lstStyle/>
          <a:p>
            <a:pPr marL="0" indent="0" algn="l">
              <a:lnSpc>
                <a:spcPts val="1050"/>
              </a:lnSpc>
              <a:buNone/>
            </a:pPr>
            <a:r>
              <a:rPr lang="en-US" sz="700" dirty="0">
                <a:solidFill>
                  <a:schemeClr val="bg1"/>
                </a:solidFill>
                <a:latin typeface="Cambria" pitchFamily="34" charset="0"/>
                <a:ea typeface="Cambria" pitchFamily="34" charset="-122"/>
                <a:cs typeface="Cambria" pitchFamily="34" charset="-120"/>
              </a:rPr>
              <a:t>3 – 5 families journey together as a </a:t>
            </a:r>
            <a:r>
              <a:rPr lang="en-US" sz="700" i="1" dirty="0">
                <a:solidFill>
                  <a:schemeClr val="bg1"/>
                </a:solidFill>
                <a:latin typeface="Cambria" pitchFamily="34" charset="0"/>
                <a:ea typeface="Cambria" pitchFamily="34" charset="-122"/>
                <a:cs typeface="Cambria" pitchFamily="34" charset="-120"/>
              </a:rPr>
              <a:t>small faith community</a:t>
            </a:r>
            <a:r>
              <a:rPr lang="en-US" sz="700" dirty="0">
                <a:solidFill>
                  <a:schemeClr val="bg1"/>
                </a:solidFill>
                <a:latin typeface="Cambria" pitchFamily="34" charset="0"/>
                <a:ea typeface="Cambria" pitchFamily="34" charset="-122"/>
                <a:cs typeface="Cambria" pitchFamily="34" charset="-120"/>
              </a:rPr>
              <a:t> throughout the entire year, building deep relationships while completing each monthly objective as a cohort.</a:t>
            </a:r>
            <a:endParaRPr lang="en-US" sz="700" dirty="0">
              <a:solidFill>
                <a:schemeClr val="bg1"/>
              </a:solidFill>
            </a:endParaRPr>
          </a:p>
        </p:txBody>
      </p:sp>
      <p:sp>
        <p:nvSpPr>
          <p:cNvPr id="59" name="Text 53"/>
          <p:cNvSpPr/>
          <p:nvPr/>
        </p:nvSpPr>
        <p:spPr>
          <a:xfrm>
            <a:off x="6210449" y="2124521"/>
            <a:ext cx="2408486" cy="788640"/>
          </a:xfrm>
          <a:prstGeom prst="roundRect">
            <a:avLst>
              <a:gd name="adj" fmla="val 7247"/>
            </a:avLst>
          </a:prstGeom>
          <a:solidFill>
            <a:srgbClr val="0F0C1E">
              <a:alpha val="50000"/>
            </a:srgbClr>
          </a:solidFill>
          <a:ln w="9525">
            <a:solidFill>
              <a:srgbClr val="C9A227">
                <a:alpha val="20000"/>
              </a:srgbClr>
            </a:solidFill>
          </a:ln>
        </p:spPr>
        <p:txBody>
          <a:bodyPr wrap="square" rtlCol="0" anchor="t"/>
          <a:lstStyle/>
          <a:p>
            <a:pPr marL="0" indent="0">
              <a:buNone/>
            </a:pPr>
            <a:endParaRPr lang="en-US" dirty="0"/>
          </a:p>
        </p:txBody>
      </p:sp>
      <p:sp>
        <p:nvSpPr>
          <p:cNvPr id="60" name="Text 54"/>
          <p:cNvSpPr/>
          <p:nvPr/>
        </p:nvSpPr>
        <p:spPr>
          <a:xfrm>
            <a:off x="6219974" y="2134046"/>
            <a:ext cx="2437224" cy="177552"/>
          </a:xfrm>
          <a:prstGeom prst="rect">
            <a:avLst/>
          </a:prstGeom>
          <a:solidFill>
            <a:srgbClr val="C9A227">
              <a:alpha val="12000"/>
            </a:srgbClr>
          </a:solidFill>
          <a:ln/>
        </p:spPr>
        <p:txBody>
          <a:bodyPr wrap="none" lIns="71120" tIns="35560" rIns="71120" bIns="35560" rtlCol="0" anchor="t"/>
          <a:lstStyle/>
          <a:p>
            <a:pPr marL="0" indent="0" algn="l">
              <a:buNone/>
            </a:pPr>
            <a:r>
              <a:rPr lang="en-US" sz="560" b="1" kern="0" spc="56" dirty="0">
                <a:solidFill>
                  <a:srgbClr val="C9A227"/>
                </a:solidFill>
                <a:latin typeface="Cambria" pitchFamily="34" charset="0"/>
                <a:ea typeface="Cambria" pitchFamily="34" charset="-122"/>
                <a:cs typeface="Cambria" pitchFamily="34" charset="-120"/>
              </a:rPr>
              <a:t>CATECHISTS NEEDED</a:t>
            </a:r>
            <a:endParaRPr lang="en-US" sz="560" dirty="0"/>
          </a:p>
        </p:txBody>
      </p:sp>
      <p:sp>
        <p:nvSpPr>
          <p:cNvPr id="61" name="Text 55"/>
          <p:cNvSpPr/>
          <p:nvPr/>
        </p:nvSpPr>
        <p:spPr>
          <a:xfrm>
            <a:off x="6219974" y="2311598"/>
            <a:ext cx="2389436" cy="197346"/>
          </a:xfrm>
          <a:prstGeom prst="rect">
            <a:avLst/>
          </a:prstGeom>
          <a:solidFill>
            <a:srgbClr val="FFFFFF">
              <a:alpha val="2000"/>
            </a:srgbClr>
          </a:solidFill>
          <a:ln/>
        </p:spPr>
        <p:txBody>
          <a:bodyPr wrap="none" rtlCol="0" anchor="t"/>
          <a:lstStyle/>
          <a:p>
            <a:pPr marL="0" indent="0">
              <a:buNone/>
            </a:pPr>
            <a:endParaRPr lang="en-US" dirty="0"/>
          </a:p>
        </p:txBody>
      </p:sp>
      <p:sp>
        <p:nvSpPr>
          <p:cNvPr id="62" name="Text 56"/>
          <p:cNvSpPr/>
          <p:nvPr/>
        </p:nvSpPr>
        <p:spPr>
          <a:xfrm>
            <a:off x="6219974" y="2311598"/>
            <a:ext cx="2389436" cy="9525"/>
          </a:xfrm>
          <a:prstGeom prst="rect">
            <a:avLst/>
          </a:prstGeom>
          <a:solidFill>
            <a:srgbClr val="C9A227">
              <a:alpha val="10000"/>
            </a:srgbClr>
          </a:solidFill>
          <a:ln/>
        </p:spPr>
        <p:txBody>
          <a:bodyPr wrap="none" rtlCol="0" anchor="t"/>
          <a:lstStyle/>
          <a:p>
            <a:pPr marL="0" indent="0">
              <a:buNone/>
            </a:pPr>
            <a:endParaRPr lang="en-US" dirty="0"/>
          </a:p>
        </p:txBody>
      </p:sp>
      <p:sp>
        <p:nvSpPr>
          <p:cNvPr id="63" name="Text 57"/>
          <p:cNvSpPr/>
          <p:nvPr/>
        </p:nvSpPr>
        <p:spPr>
          <a:xfrm>
            <a:off x="6290965" y="2355949"/>
            <a:ext cx="624230"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Under 24 families</a:t>
            </a:r>
            <a:endParaRPr lang="en-US" sz="620" dirty="0">
              <a:solidFill>
                <a:schemeClr val="bg1"/>
              </a:solidFill>
            </a:endParaRPr>
          </a:p>
        </p:txBody>
      </p:sp>
      <p:sp>
        <p:nvSpPr>
          <p:cNvPr id="64" name="Text 58"/>
          <p:cNvSpPr/>
          <p:nvPr/>
        </p:nvSpPr>
        <p:spPr>
          <a:xfrm>
            <a:off x="8366075" y="2350294"/>
            <a:ext cx="189577"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2 – 4</a:t>
            </a:r>
            <a:endParaRPr lang="en-US" sz="680" dirty="0"/>
          </a:p>
        </p:txBody>
      </p:sp>
      <p:sp>
        <p:nvSpPr>
          <p:cNvPr id="65" name="Text 59"/>
          <p:cNvSpPr/>
          <p:nvPr/>
        </p:nvSpPr>
        <p:spPr>
          <a:xfrm>
            <a:off x="6219974" y="2508945"/>
            <a:ext cx="2389436" cy="9525"/>
          </a:xfrm>
          <a:prstGeom prst="rect">
            <a:avLst/>
          </a:prstGeom>
          <a:solidFill>
            <a:srgbClr val="C9A227">
              <a:alpha val="10000"/>
            </a:srgbClr>
          </a:solidFill>
          <a:ln/>
        </p:spPr>
        <p:txBody>
          <a:bodyPr wrap="none" rtlCol="0" anchor="t"/>
          <a:lstStyle/>
          <a:p>
            <a:pPr marL="0" indent="0">
              <a:buNone/>
            </a:pPr>
            <a:endParaRPr lang="en-US" dirty="0"/>
          </a:p>
        </p:txBody>
      </p:sp>
      <p:sp>
        <p:nvSpPr>
          <p:cNvPr id="66" name="Text 60"/>
          <p:cNvSpPr/>
          <p:nvPr/>
        </p:nvSpPr>
        <p:spPr>
          <a:xfrm>
            <a:off x="6290965" y="2553295"/>
            <a:ext cx="559400"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24 – 42 families</a:t>
            </a:r>
            <a:endParaRPr lang="en-US" sz="620" dirty="0">
              <a:solidFill>
                <a:schemeClr val="bg1"/>
              </a:solidFill>
            </a:endParaRPr>
          </a:p>
        </p:txBody>
      </p:sp>
      <p:sp>
        <p:nvSpPr>
          <p:cNvPr id="67" name="Text 61"/>
          <p:cNvSpPr/>
          <p:nvPr/>
        </p:nvSpPr>
        <p:spPr>
          <a:xfrm>
            <a:off x="8366075" y="2547640"/>
            <a:ext cx="189577"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4 – 7</a:t>
            </a:r>
            <a:endParaRPr lang="en-US" sz="680" dirty="0"/>
          </a:p>
        </p:txBody>
      </p:sp>
      <p:sp>
        <p:nvSpPr>
          <p:cNvPr id="68" name="Text 62"/>
          <p:cNvSpPr/>
          <p:nvPr/>
        </p:nvSpPr>
        <p:spPr>
          <a:xfrm>
            <a:off x="6219974" y="2706291"/>
            <a:ext cx="2389436" cy="197346"/>
          </a:xfrm>
          <a:prstGeom prst="rect">
            <a:avLst/>
          </a:prstGeom>
          <a:solidFill>
            <a:srgbClr val="FFFFFF">
              <a:alpha val="2000"/>
            </a:srgbClr>
          </a:solidFill>
          <a:ln/>
        </p:spPr>
        <p:txBody>
          <a:bodyPr wrap="none" rtlCol="0" anchor="t"/>
          <a:lstStyle/>
          <a:p>
            <a:pPr marL="0" indent="0">
              <a:buNone/>
            </a:pPr>
            <a:endParaRPr lang="en-US" dirty="0"/>
          </a:p>
        </p:txBody>
      </p:sp>
      <p:sp>
        <p:nvSpPr>
          <p:cNvPr id="69" name="Text 63"/>
          <p:cNvSpPr/>
          <p:nvPr/>
        </p:nvSpPr>
        <p:spPr>
          <a:xfrm>
            <a:off x="6219974" y="2706291"/>
            <a:ext cx="2389436" cy="9525"/>
          </a:xfrm>
          <a:prstGeom prst="rect">
            <a:avLst/>
          </a:prstGeom>
          <a:solidFill>
            <a:srgbClr val="C9A227">
              <a:alpha val="10000"/>
            </a:srgbClr>
          </a:solidFill>
          <a:ln/>
        </p:spPr>
        <p:txBody>
          <a:bodyPr wrap="none" rtlCol="0" anchor="t"/>
          <a:lstStyle/>
          <a:p>
            <a:pPr marL="0" indent="0">
              <a:buNone/>
            </a:pPr>
            <a:endParaRPr lang="en-US" dirty="0"/>
          </a:p>
        </p:txBody>
      </p:sp>
      <p:sp>
        <p:nvSpPr>
          <p:cNvPr id="70" name="Text 64"/>
          <p:cNvSpPr/>
          <p:nvPr/>
        </p:nvSpPr>
        <p:spPr>
          <a:xfrm>
            <a:off x="6290965" y="2750641"/>
            <a:ext cx="435307" cy="118021"/>
          </a:xfrm>
          <a:prstGeom prst="rect">
            <a:avLst/>
          </a:prstGeom>
          <a:noFill/>
          <a:ln/>
        </p:spPr>
        <p:txBody>
          <a:bodyPr wrap="none" lIns="0" tIns="0" rIns="0" bIns="0" rtlCol="0" anchor="ctr"/>
          <a:lstStyle/>
          <a:p>
            <a:pPr marL="0" indent="0" algn="l">
              <a:lnSpc>
                <a:spcPts val="930"/>
              </a:lnSpc>
              <a:buNone/>
            </a:pPr>
            <a:r>
              <a:rPr lang="en-US" sz="620" dirty="0">
                <a:solidFill>
                  <a:schemeClr val="bg1"/>
                </a:solidFill>
                <a:latin typeface="Cambria" pitchFamily="34" charset="0"/>
                <a:ea typeface="Cambria" pitchFamily="34" charset="-122"/>
                <a:cs typeface="Cambria" pitchFamily="34" charset="-120"/>
              </a:rPr>
              <a:t>42+ families</a:t>
            </a:r>
            <a:endParaRPr lang="en-US" sz="620" dirty="0">
              <a:solidFill>
                <a:schemeClr val="bg1"/>
              </a:solidFill>
            </a:endParaRPr>
          </a:p>
        </p:txBody>
      </p:sp>
      <p:sp>
        <p:nvSpPr>
          <p:cNvPr id="71" name="Text 65"/>
          <p:cNvSpPr/>
          <p:nvPr/>
        </p:nvSpPr>
        <p:spPr>
          <a:xfrm>
            <a:off x="8322915" y="2744986"/>
            <a:ext cx="237053" cy="129480"/>
          </a:xfrm>
          <a:prstGeom prst="rect">
            <a:avLst/>
          </a:prstGeom>
          <a:noFill/>
          <a:ln/>
        </p:spPr>
        <p:txBody>
          <a:bodyPr wrap="none" lIns="0" tIns="0" rIns="0" bIns="0" rtlCol="0" anchor="ctr"/>
          <a:lstStyle/>
          <a:p>
            <a:pPr marL="0" indent="0" algn="l">
              <a:lnSpc>
                <a:spcPts val="1020"/>
              </a:lnSpc>
              <a:buNone/>
            </a:pPr>
            <a:r>
              <a:rPr lang="en-US" sz="680" b="1" dirty="0">
                <a:solidFill>
                  <a:srgbClr val="F2EEFA"/>
                </a:solidFill>
                <a:latin typeface="Constantia" pitchFamily="34" charset="0"/>
                <a:ea typeface="Constantia" pitchFamily="34" charset="-122"/>
                <a:cs typeface="Constantia" pitchFamily="34" charset="-120"/>
              </a:rPr>
              <a:t>7 – 10</a:t>
            </a:r>
            <a:endParaRPr lang="en-US" sz="680" dirty="0"/>
          </a:p>
        </p:txBody>
      </p:sp>
      <p:sp>
        <p:nvSpPr>
          <p:cNvPr id="72" name="Text 66"/>
          <p:cNvSpPr/>
          <p:nvPr/>
        </p:nvSpPr>
        <p:spPr>
          <a:xfrm>
            <a:off x="372070" y="4736157"/>
            <a:ext cx="8399859" cy="235893"/>
          </a:xfrm>
          <a:prstGeom prst="roundRect">
            <a:avLst>
              <a:gd name="adj" fmla="val 24227"/>
            </a:avLst>
          </a:prstGeom>
          <a:solidFill>
            <a:srgbClr val="C9A227">
              <a:alpha val="8000"/>
            </a:srgbClr>
          </a:solidFill>
          <a:ln w="9525">
            <a:solidFill>
              <a:srgbClr val="C9A227">
                <a:alpha val="30000"/>
              </a:srgbClr>
            </a:solidFill>
          </a:ln>
        </p:spPr>
        <p:txBody>
          <a:bodyPr wrap="none" rtlCol="0" anchor="t"/>
          <a:lstStyle/>
          <a:p>
            <a:pPr marL="0" indent="0">
              <a:buNone/>
            </a:pPr>
            <a:endParaRPr lang="en-US" dirty="0"/>
          </a:p>
        </p:txBody>
      </p:sp>
      <p:sp>
        <p:nvSpPr>
          <p:cNvPr id="74" name="Text 67"/>
          <p:cNvSpPr/>
          <p:nvPr/>
        </p:nvSpPr>
        <p:spPr>
          <a:xfrm>
            <a:off x="684907" y="4796284"/>
            <a:ext cx="7878753" cy="115639"/>
          </a:xfrm>
          <a:prstGeom prst="rect">
            <a:avLst/>
          </a:prstGeom>
          <a:noFill/>
          <a:ln/>
        </p:spPr>
        <p:txBody>
          <a:bodyPr wrap="none" lIns="0" tIns="0" rIns="0" bIns="0" rtlCol="0" anchor="ctr"/>
          <a:lstStyle/>
          <a:p>
            <a:pPr marL="0" indent="0" algn="l">
              <a:lnSpc>
                <a:spcPts val="910"/>
              </a:lnSpc>
              <a:buNone/>
            </a:pPr>
            <a:r>
              <a:rPr lang="en-US" sz="650" b="1" dirty="0">
                <a:solidFill>
                  <a:srgbClr val="C9A227"/>
                </a:solidFill>
                <a:latin typeface="Cambria" pitchFamily="34" charset="0"/>
                <a:ea typeface="Cambria" pitchFamily="34" charset="-122"/>
                <a:cs typeface="Cambria" pitchFamily="34" charset="-120"/>
              </a:rPr>
              <a:t>Pastor-Led Teaching:</a:t>
            </a:r>
            <a:r>
              <a:rPr lang="en-US" sz="650" dirty="0">
                <a:solidFill>
                  <a:srgbClr val="9B8FC2"/>
                </a:solidFill>
                <a:latin typeface="Cambria" pitchFamily="34" charset="0"/>
                <a:ea typeface="Cambria" pitchFamily="34" charset="-122"/>
                <a:cs typeface="Cambria" pitchFamily="34" charset="-120"/>
              </a:rPr>
              <a:t> </a:t>
            </a:r>
            <a:r>
              <a:rPr lang="en-US" sz="650" dirty="0">
                <a:solidFill>
                  <a:schemeClr val="bg1"/>
                </a:solidFill>
                <a:latin typeface="Cambria" pitchFamily="34" charset="0"/>
                <a:ea typeface="Cambria" pitchFamily="34" charset="-122"/>
                <a:cs typeface="Cambria" pitchFamily="34" charset="-120"/>
              </a:rPr>
              <a:t>When the pastor leads the instructional portion of a session, catechists shift to facilitation and support roles — meaningfully </a:t>
            </a:r>
            <a:r>
              <a:rPr lang="en-US" sz="650" b="1" dirty="0">
                <a:solidFill>
                  <a:srgbClr val="C9A227"/>
                </a:solidFill>
                <a:latin typeface="Cambria" pitchFamily="34" charset="0"/>
                <a:ea typeface="Cambria" pitchFamily="34" charset="-122"/>
                <a:cs typeface="Cambria" pitchFamily="34" charset="-120"/>
              </a:rPr>
              <a:t>reducing the number of catechists needed</a:t>
            </a:r>
            <a:r>
              <a:rPr lang="en-US" sz="650" dirty="0">
                <a:solidFill>
                  <a:srgbClr val="9B8FC2"/>
                </a:solidFill>
                <a:latin typeface="Cambria" pitchFamily="34" charset="0"/>
                <a:ea typeface="Cambria" pitchFamily="34" charset="-122"/>
                <a:cs typeface="Cambria" pitchFamily="34" charset="-120"/>
              </a:rPr>
              <a:t> </a:t>
            </a:r>
            <a:r>
              <a:rPr lang="en-US" sz="650" dirty="0">
                <a:solidFill>
                  <a:schemeClr val="bg1"/>
                </a:solidFill>
                <a:latin typeface="Cambria" pitchFamily="34" charset="0"/>
                <a:ea typeface="Cambria" pitchFamily="34" charset="-122"/>
                <a:cs typeface="Cambria" pitchFamily="34" charset="-120"/>
              </a:rPr>
              <a:t>across all three models.</a:t>
            </a:r>
            <a:endParaRPr lang="en-US" sz="65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131029"/>
        </a:solidFill>
        <a:effectLst/>
      </p:bgPr>
    </p:bg>
    <p:spTree>
      <p:nvGrpSpPr>
        <p:cNvPr id="1" name=""/>
        <p:cNvGrpSpPr/>
        <p:nvPr/>
      </p:nvGrpSpPr>
      <p:grpSpPr>
        <a:xfrm>
          <a:off x="0" y="0"/>
          <a:ext cx="0" cy="0"/>
          <a:chOff x="0" y="0"/>
          <a:chExt cx="0" cy="0"/>
        </a:xfrm>
      </p:grpSpPr>
      <p:sp>
        <p:nvSpPr>
          <p:cNvPr id="13" name="Text 10"/>
          <p:cNvSpPr/>
          <p:nvPr/>
        </p:nvSpPr>
        <p:spPr>
          <a:xfrm>
            <a:off x="389714" y="1043552"/>
            <a:ext cx="8927973" cy="246757"/>
          </a:xfrm>
          <a:prstGeom prst="rect">
            <a:avLst/>
          </a:prstGeom>
          <a:noFill/>
          <a:ln/>
        </p:spPr>
        <p:txBody>
          <a:bodyPr wrap="none" lIns="0" tIns="0" rIns="0" bIns="0" rtlCol="0" anchor="t"/>
          <a:lstStyle/>
          <a:p>
            <a:pPr marL="0" indent="0" algn="l">
              <a:lnSpc>
                <a:spcPts val="1943"/>
              </a:lnSpc>
              <a:spcAft>
                <a:spcPts val="230"/>
              </a:spcAft>
              <a:buNone/>
            </a:pPr>
            <a:r>
              <a:rPr lang="en-US" sz="1690" b="1" dirty="0">
                <a:solidFill>
                  <a:srgbClr val="F2EEFA"/>
                </a:solidFill>
                <a:latin typeface="Constantia" pitchFamily="34" charset="0"/>
                <a:ea typeface="Constantia" pitchFamily="34" charset="-122"/>
                <a:cs typeface="Constantia" pitchFamily="34" charset="-120"/>
              </a:rPr>
              <a:t>Diocese-Approved Instructional Resources</a:t>
            </a:r>
            <a:endParaRPr lang="en-US" sz="1690" dirty="0"/>
          </a:p>
        </p:txBody>
      </p:sp>
      <p:sp>
        <p:nvSpPr>
          <p:cNvPr id="14" name="Text 11"/>
          <p:cNvSpPr/>
          <p:nvPr/>
        </p:nvSpPr>
        <p:spPr>
          <a:xfrm>
            <a:off x="389714" y="1389280"/>
            <a:ext cx="9178290" cy="145852"/>
          </a:xfrm>
          <a:prstGeom prst="rect">
            <a:avLst/>
          </a:prstGeom>
          <a:noFill/>
          <a:ln/>
        </p:spPr>
        <p:txBody>
          <a:bodyPr wrap="none" lIns="0" tIns="0" rIns="0" bIns="0" rtlCol="0" anchor="t"/>
          <a:lstStyle/>
          <a:p>
            <a:pPr marL="0" indent="0" algn="l">
              <a:lnSpc>
                <a:spcPts val="1148"/>
              </a:lnSpc>
              <a:buNone/>
            </a:pPr>
            <a:r>
              <a:rPr lang="en-US" sz="820" dirty="0">
                <a:solidFill>
                  <a:srgbClr val="9B8FC2"/>
                </a:solidFill>
                <a:latin typeface="Cambria" pitchFamily="34" charset="0"/>
                <a:ea typeface="Cambria" pitchFamily="34" charset="-122"/>
                <a:cs typeface="Cambria" pitchFamily="34" charset="-120"/>
              </a:rPr>
              <a:t>All approved programs are aligned with the eleven monthly objectives.  Use the alignment chart in your guide.</a:t>
            </a:r>
            <a:endParaRPr lang="en-US" sz="820" dirty="0"/>
          </a:p>
        </p:txBody>
      </p:sp>
      <p:grpSp>
        <p:nvGrpSpPr>
          <p:cNvPr id="59" name="Group 58">
            <a:extLst>
              <a:ext uri="{FF2B5EF4-FFF2-40B4-BE49-F238E27FC236}">
                <a16:creationId xmlns:a16="http://schemas.microsoft.com/office/drawing/2014/main" id="{C64EDEC1-CF82-541A-E6EB-7E3B21CF7F42}"/>
              </a:ext>
            </a:extLst>
          </p:cNvPr>
          <p:cNvGrpSpPr/>
          <p:nvPr/>
        </p:nvGrpSpPr>
        <p:grpSpPr>
          <a:xfrm>
            <a:off x="389714" y="1535132"/>
            <a:ext cx="8364572" cy="2076301"/>
            <a:chOff x="400050" y="930771"/>
            <a:chExt cx="8364572" cy="2076301"/>
          </a:xfrm>
        </p:grpSpPr>
        <p:sp>
          <p:nvSpPr>
            <p:cNvPr id="4" name="Text 2"/>
            <p:cNvSpPr/>
            <p:nvPr/>
          </p:nvSpPr>
          <p:spPr>
            <a:xfrm>
              <a:off x="400050" y="930771"/>
              <a:ext cx="8343900" cy="7590"/>
            </a:xfrm>
            <a:prstGeom prst="rect">
              <a:avLst/>
            </a:prstGeom>
            <a:solidFill>
              <a:srgbClr val="9B8FC2">
                <a:alpha val="18000"/>
              </a:srgbClr>
            </a:solidFill>
            <a:ln/>
          </p:spPr>
          <p:txBody>
            <a:bodyPr wrap="none" rtlCol="0" anchor="t"/>
            <a:lstStyle/>
            <a:p>
              <a:pPr marL="0" indent="0">
                <a:buNone/>
              </a:pPr>
              <a:endParaRPr lang="en-US" dirty="0"/>
            </a:p>
          </p:txBody>
        </p:sp>
        <p:sp>
          <p:nvSpPr>
            <p:cNvPr id="5" name="Text 3"/>
            <p:cNvSpPr/>
            <p:nvPr/>
          </p:nvSpPr>
          <p:spPr>
            <a:xfrm>
              <a:off x="409575" y="1048196"/>
              <a:ext cx="1580559" cy="13841"/>
            </a:xfrm>
            <a:custGeom>
              <a:avLst/>
              <a:gdLst/>
              <a:ahLst/>
              <a:cxnLst/>
              <a:rect l="l" t="t" r="r" b="b"/>
              <a:pathLst>
                <a:path w="1580559" h="13841">
                  <a:moveTo>
                    <a:pt x="71120" y="0"/>
                  </a:moveTo>
                  <a:lnTo>
                    <a:pt x="1509439" y="0"/>
                  </a:lnTo>
                  <a:lnTo>
                    <a:pt x="1525031" y="1730"/>
                  </a:lnTo>
                  <a:lnTo>
                    <a:pt x="1531353" y="3460"/>
                  </a:lnTo>
                  <a:lnTo>
                    <a:pt x="1536110" y="5190"/>
                  </a:lnTo>
                  <a:lnTo>
                    <a:pt x="1540041" y="6920"/>
                  </a:lnTo>
                  <a:lnTo>
                    <a:pt x="1543434" y="8651"/>
                  </a:lnTo>
                  <a:lnTo>
                    <a:pt x="1546437" y="10381"/>
                  </a:lnTo>
                  <a:lnTo>
                    <a:pt x="1549138" y="12111"/>
                  </a:lnTo>
                  <a:lnTo>
                    <a:pt x="1551596"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6" name="Text 4"/>
            <p:cNvSpPr/>
            <p:nvPr/>
          </p:nvSpPr>
          <p:spPr>
            <a:xfrm>
              <a:off x="2095500" y="1048196"/>
              <a:ext cx="1580702" cy="13841"/>
            </a:xfrm>
            <a:custGeom>
              <a:avLst/>
              <a:gdLst/>
              <a:ahLst/>
              <a:cxnLst/>
              <a:rect l="l" t="t" r="r" b="b"/>
              <a:pathLst>
                <a:path w="1580702" h="13841">
                  <a:moveTo>
                    <a:pt x="71120" y="0"/>
                  </a:moveTo>
                  <a:lnTo>
                    <a:pt x="1509582" y="0"/>
                  </a:lnTo>
                  <a:lnTo>
                    <a:pt x="1525174" y="1730"/>
                  </a:lnTo>
                  <a:lnTo>
                    <a:pt x="1531496" y="3460"/>
                  </a:lnTo>
                  <a:lnTo>
                    <a:pt x="1536253" y="5190"/>
                  </a:lnTo>
                  <a:lnTo>
                    <a:pt x="1540184" y="6920"/>
                  </a:lnTo>
                  <a:lnTo>
                    <a:pt x="1543577" y="8651"/>
                  </a:lnTo>
                  <a:lnTo>
                    <a:pt x="1546580" y="10381"/>
                  </a:lnTo>
                  <a:lnTo>
                    <a:pt x="1549281" y="12111"/>
                  </a:lnTo>
                  <a:lnTo>
                    <a:pt x="1551739"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7" name="Text 5"/>
            <p:cNvSpPr/>
            <p:nvPr/>
          </p:nvSpPr>
          <p:spPr>
            <a:xfrm>
              <a:off x="3781574" y="1048196"/>
              <a:ext cx="1580702" cy="13841"/>
            </a:xfrm>
            <a:custGeom>
              <a:avLst/>
              <a:gdLst/>
              <a:ahLst/>
              <a:cxnLst/>
              <a:rect l="l" t="t" r="r" b="b"/>
              <a:pathLst>
                <a:path w="1580702" h="13841">
                  <a:moveTo>
                    <a:pt x="71120" y="0"/>
                  </a:moveTo>
                  <a:lnTo>
                    <a:pt x="1509582" y="0"/>
                  </a:lnTo>
                  <a:lnTo>
                    <a:pt x="1525174" y="1730"/>
                  </a:lnTo>
                  <a:lnTo>
                    <a:pt x="1531496" y="3460"/>
                  </a:lnTo>
                  <a:lnTo>
                    <a:pt x="1536253" y="5190"/>
                  </a:lnTo>
                  <a:lnTo>
                    <a:pt x="1540184" y="6920"/>
                  </a:lnTo>
                  <a:lnTo>
                    <a:pt x="1543577" y="8651"/>
                  </a:lnTo>
                  <a:lnTo>
                    <a:pt x="1546580" y="10381"/>
                  </a:lnTo>
                  <a:lnTo>
                    <a:pt x="1549281" y="12111"/>
                  </a:lnTo>
                  <a:lnTo>
                    <a:pt x="1551739"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8" name="Text 6"/>
            <p:cNvSpPr/>
            <p:nvPr/>
          </p:nvSpPr>
          <p:spPr>
            <a:xfrm>
              <a:off x="5467648" y="1048196"/>
              <a:ext cx="1580702" cy="13841"/>
            </a:xfrm>
            <a:custGeom>
              <a:avLst/>
              <a:gdLst/>
              <a:ahLst/>
              <a:cxnLst/>
              <a:rect l="l" t="t" r="r" b="b"/>
              <a:pathLst>
                <a:path w="1580702" h="13841">
                  <a:moveTo>
                    <a:pt x="71120" y="0"/>
                  </a:moveTo>
                  <a:lnTo>
                    <a:pt x="1509582" y="0"/>
                  </a:lnTo>
                  <a:lnTo>
                    <a:pt x="1525174" y="1730"/>
                  </a:lnTo>
                  <a:lnTo>
                    <a:pt x="1531496" y="3460"/>
                  </a:lnTo>
                  <a:lnTo>
                    <a:pt x="1536253" y="5190"/>
                  </a:lnTo>
                  <a:lnTo>
                    <a:pt x="1540184" y="6920"/>
                  </a:lnTo>
                  <a:lnTo>
                    <a:pt x="1543577" y="8651"/>
                  </a:lnTo>
                  <a:lnTo>
                    <a:pt x="1546580" y="10381"/>
                  </a:lnTo>
                  <a:lnTo>
                    <a:pt x="1549281" y="12111"/>
                  </a:lnTo>
                  <a:lnTo>
                    <a:pt x="1551739"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9" name="Text 7"/>
            <p:cNvSpPr/>
            <p:nvPr/>
          </p:nvSpPr>
          <p:spPr>
            <a:xfrm>
              <a:off x="7153721" y="1048196"/>
              <a:ext cx="1580702" cy="13841"/>
            </a:xfrm>
            <a:custGeom>
              <a:avLst/>
              <a:gdLst/>
              <a:ahLst/>
              <a:cxnLst/>
              <a:rect l="l" t="t" r="r" b="b"/>
              <a:pathLst>
                <a:path w="1580702" h="13841">
                  <a:moveTo>
                    <a:pt x="71120" y="0"/>
                  </a:moveTo>
                  <a:lnTo>
                    <a:pt x="1509582" y="0"/>
                  </a:lnTo>
                  <a:lnTo>
                    <a:pt x="1525174" y="1730"/>
                  </a:lnTo>
                  <a:lnTo>
                    <a:pt x="1531496" y="3460"/>
                  </a:lnTo>
                  <a:lnTo>
                    <a:pt x="1536253" y="5190"/>
                  </a:lnTo>
                  <a:lnTo>
                    <a:pt x="1540184" y="6920"/>
                  </a:lnTo>
                  <a:lnTo>
                    <a:pt x="1543577" y="8651"/>
                  </a:lnTo>
                  <a:lnTo>
                    <a:pt x="1546580" y="10381"/>
                  </a:lnTo>
                  <a:lnTo>
                    <a:pt x="1549281" y="12111"/>
                  </a:lnTo>
                  <a:lnTo>
                    <a:pt x="1551739" y="13841"/>
                  </a:lnTo>
                  <a:lnTo>
                    <a:pt x="28964" y="13841"/>
                  </a:lnTo>
                  <a:lnTo>
                    <a:pt x="31421" y="12111"/>
                  </a:lnTo>
                  <a:lnTo>
                    <a:pt x="34123" y="10381"/>
                  </a:lnTo>
                  <a:lnTo>
                    <a:pt x="37125" y="8651"/>
                  </a:lnTo>
                  <a:lnTo>
                    <a:pt x="40518" y="6920"/>
                  </a:lnTo>
                  <a:lnTo>
                    <a:pt x="44449" y="5190"/>
                  </a:lnTo>
                  <a:lnTo>
                    <a:pt x="49206" y="3460"/>
                  </a:lnTo>
                  <a:lnTo>
                    <a:pt x="55528" y="1730"/>
                  </a:lnTo>
                  <a:close/>
                </a:path>
              </a:pathLst>
            </a:custGeom>
            <a:gradFill rotWithShape="1">
              <a:gsLst>
                <a:gs pos="0">
                  <a:srgbClr val="C9A227">
                    <a:alpha val="70000"/>
                  </a:srgbClr>
                </a:gs>
                <a:gs pos="100000">
                  <a:srgbClr val="000000">
                    <a:alpha val="0"/>
                  </a:srgbClr>
                </a:gs>
              </a:gsLst>
              <a:lin ang="0" scaled="1"/>
            </a:gradFill>
            <a:ln/>
          </p:spPr>
          <p:txBody>
            <a:bodyPr wrap="none" rtlCol="0" anchor="t"/>
            <a:lstStyle/>
            <a:p>
              <a:pPr marL="0" indent="0">
                <a:buNone/>
              </a:pPr>
              <a:endParaRPr lang="en-US" dirty="0"/>
            </a:p>
          </p:txBody>
        </p:sp>
        <p:sp>
          <p:nvSpPr>
            <p:cNvPr id="15" name="Text 12"/>
            <p:cNvSpPr/>
            <p:nvPr/>
          </p:nvSpPr>
          <p:spPr>
            <a:xfrm>
              <a:off x="400050" y="1038671"/>
              <a:ext cx="1599605" cy="1562844"/>
            </a:xfrm>
            <a:prstGeom prst="roundRect">
              <a:avLst>
                <a:gd name="adj" fmla="val 4551"/>
              </a:avLst>
            </a:prstGeom>
            <a:solidFill>
              <a:srgbClr val="1E1840"/>
            </a:solidFill>
            <a:ln w="9525">
              <a:solidFill>
                <a:srgbClr val="C9A227">
                  <a:alpha val="35000"/>
                </a:srgbClr>
              </a:solidFill>
            </a:ln>
          </p:spPr>
          <p:txBody>
            <a:bodyPr wrap="square" rtlCol="0" anchor="t"/>
            <a:lstStyle/>
            <a:p>
              <a:pPr marL="0" indent="0">
                <a:buNone/>
              </a:pPr>
              <a:endParaRPr lang="en-US" dirty="0"/>
            </a:p>
          </p:txBody>
        </p:sp>
        <p:sp>
          <p:nvSpPr>
            <p:cNvPr id="16" name="Text 13"/>
            <p:cNvSpPr/>
            <p:nvPr/>
          </p:nvSpPr>
          <p:spPr>
            <a:xfrm>
              <a:off x="516136" y="1162496"/>
              <a:ext cx="271760" cy="271760"/>
            </a:xfrm>
            <a:prstGeom prst="roundRect">
              <a:avLst>
                <a:gd name="adj" fmla="val 21030"/>
              </a:avLst>
            </a:prstGeom>
            <a:solidFill>
              <a:srgbClr val="C9A227">
                <a:alpha val="15000"/>
              </a:srgbClr>
            </a:solidFill>
            <a:ln/>
          </p:spPr>
          <p:txBody>
            <a:bodyPr wrap="none" rtlCol="0" anchor="t"/>
            <a:lstStyle/>
            <a:p>
              <a:pPr marL="0" indent="0">
                <a:buNone/>
              </a:pPr>
              <a:endParaRPr lang="en-US" dirty="0"/>
            </a:p>
          </p:txBody>
        </p:sp>
        <p:pic>
          <p:nvPicPr>
            <p:cNvPr id="1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5648" y="1232008"/>
              <a:ext cx="132588" cy="132588"/>
            </a:xfrm>
            <a:prstGeom prst="rect">
              <a:avLst/>
            </a:prstGeom>
          </p:spPr>
        </p:pic>
        <p:sp>
          <p:nvSpPr>
            <p:cNvPr id="18" name="Text 14"/>
            <p:cNvSpPr/>
            <p:nvPr/>
          </p:nvSpPr>
          <p:spPr>
            <a:xfrm>
              <a:off x="516136" y="1497509"/>
              <a:ext cx="1504176" cy="71140"/>
            </a:xfrm>
            <a:prstGeom prst="rect">
              <a:avLst/>
            </a:prstGeom>
            <a:noFill/>
            <a:ln/>
          </p:spPr>
          <p:txBody>
            <a:bodyPr wrap="none" lIns="0" tIns="0" rIns="0" bIns="0" rtlCol="0" anchor="t"/>
            <a:lstStyle/>
            <a:p>
              <a:pPr marL="0" indent="0" algn="l">
                <a:lnSpc>
                  <a:spcPts val="560"/>
                </a:lnSpc>
                <a:buNone/>
              </a:pPr>
              <a:r>
                <a:rPr lang="en-US" sz="560" b="1" kern="0" spc="56" dirty="0">
                  <a:solidFill>
                    <a:srgbClr val="C9A227"/>
                  </a:solidFill>
                  <a:latin typeface="Cambria" pitchFamily="34" charset="0"/>
                  <a:ea typeface="Cambria" pitchFamily="34" charset="-122"/>
                  <a:cs typeface="Cambria" pitchFamily="34" charset="-120"/>
                </a:rPr>
                <a:t>AUGUSTINE INSTITUTE</a:t>
              </a:r>
              <a:endParaRPr lang="en-US" sz="560" dirty="0"/>
            </a:p>
          </p:txBody>
        </p:sp>
        <p:sp>
          <p:nvSpPr>
            <p:cNvPr id="19" name="Text 15"/>
            <p:cNvSpPr/>
            <p:nvPr/>
          </p:nvSpPr>
          <p:spPr>
            <a:xfrm>
              <a:off x="516136" y="1618059"/>
              <a:ext cx="1394781" cy="253469"/>
            </a:xfrm>
            <a:prstGeom prst="rect">
              <a:avLst/>
            </a:prstGeom>
            <a:noFill/>
            <a:ln/>
          </p:spPr>
          <p:txBody>
            <a:bodyPr wrap="square" lIns="0" tIns="0" rIns="0" bIns="0" rtlCol="0" anchor="ctr"/>
            <a:lstStyle/>
            <a:p>
              <a:pPr marL="0" indent="0" algn="l">
                <a:lnSpc>
                  <a:spcPts val="950"/>
                </a:lnSpc>
                <a:buNone/>
              </a:pPr>
              <a:r>
                <a:rPr lang="en-US" sz="760" b="1" dirty="0">
                  <a:solidFill>
                    <a:srgbClr val="F2EEFA"/>
                  </a:solidFill>
                  <a:latin typeface="Constantia" pitchFamily="34" charset="0"/>
                  <a:ea typeface="Constantia" pitchFamily="34" charset="-122"/>
                  <a:cs typeface="Constantia" pitchFamily="34" charset="-120"/>
                </a:rPr>
                <a:t>Signs of Grace:</a:t>
              </a:r>
              <a:br/>
              <a:r>
                <a:rPr lang="en-US" sz="760" b="1" dirty="0">
                  <a:solidFill>
                    <a:srgbClr val="F2EEFA"/>
                  </a:solidFill>
                  <a:latin typeface="Constantia" pitchFamily="34" charset="0"/>
                  <a:ea typeface="Constantia" pitchFamily="34" charset="-122"/>
                  <a:cs typeface="Constantia" pitchFamily="34" charset="-120"/>
                </a:rPr>
                <a:t>You Are Sent</a:t>
              </a:r>
              <a:endParaRPr lang="en-US" sz="760" dirty="0"/>
            </a:p>
          </p:txBody>
        </p:sp>
        <p:sp>
          <p:nvSpPr>
            <p:cNvPr id="20" name="Text 16"/>
            <p:cNvSpPr/>
            <p:nvPr/>
          </p:nvSpPr>
          <p:spPr>
            <a:xfrm>
              <a:off x="516136" y="1908870"/>
              <a:ext cx="1394781" cy="398956"/>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Designed for 5th and 6th grade. Aligned chapter-by-chapter to  monthly objectives.</a:t>
              </a:r>
              <a:endParaRPr lang="en-US" sz="680" dirty="0">
                <a:solidFill>
                  <a:schemeClr val="bg1"/>
                </a:solidFill>
              </a:endParaRPr>
            </a:p>
          </p:txBody>
        </p:sp>
        <p:sp>
          <p:nvSpPr>
            <p:cNvPr id="21" name="Text 17"/>
            <p:cNvSpPr/>
            <p:nvPr/>
          </p:nvSpPr>
          <p:spPr>
            <a:xfrm>
              <a:off x="516136" y="2338239"/>
              <a:ext cx="1394781" cy="153442"/>
            </a:xfrm>
            <a:prstGeom prst="roundRect">
              <a:avLst>
                <a:gd name="adj" fmla="val 19037"/>
              </a:avLst>
            </a:prstGeom>
            <a:solidFill>
              <a:srgbClr val="C9A227">
                <a:alpha val="10000"/>
              </a:srgbClr>
            </a:solidFill>
            <a:ln w="9525">
              <a:solidFill>
                <a:srgbClr val="C9A227">
                  <a:alpha val="20000"/>
                </a:srgbClr>
              </a:solidFill>
            </a:ln>
          </p:spPr>
          <p:txBody>
            <a:bodyPr wrap="none" lIns="127258" tIns="13970" rIns="49530" bIns="13970" rtlCol="0" anchor="ctr"/>
            <a:lstStyle/>
            <a:p>
              <a:pPr marL="0" indent="0" algn="l">
                <a:buNone/>
              </a:pPr>
              <a:r>
                <a:rPr lang="en-US" sz="560" b="1" kern="0" spc="22" dirty="0">
                  <a:solidFill>
                    <a:srgbClr val="C9A227"/>
                  </a:solidFill>
                  <a:latin typeface="Cambria" pitchFamily="34" charset="0"/>
                  <a:ea typeface="Cambria" pitchFamily="34" charset="-122"/>
                  <a:cs typeface="Cambria" pitchFamily="34" charset="-120"/>
                </a:rPr>
                <a:t>Chapter-by-Chapter Alignment</a:t>
              </a:r>
              <a:endParaRPr lang="en-US" sz="560" dirty="0"/>
            </a:p>
          </p:txBody>
        </p:sp>
        <p:pic>
          <p:nvPicPr>
            <p:cNvPr id="22"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3037" y="2348591"/>
              <a:ext cx="132588" cy="132588"/>
            </a:xfrm>
            <a:prstGeom prst="rect">
              <a:avLst/>
            </a:prstGeom>
          </p:spPr>
        </p:pic>
        <p:sp>
          <p:nvSpPr>
            <p:cNvPr id="23" name="Text 18"/>
            <p:cNvSpPr/>
            <p:nvPr/>
          </p:nvSpPr>
          <p:spPr>
            <a:xfrm>
              <a:off x="2085975" y="1038671"/>
              <a:ext cx="1599754" cy="1562844"/>
            </a:xfrm>
            <a:prstGeom prst="roundRect">
              <a:avLst>
                <a:gd name="adj" fmla="val 4551"/>
              </a:avLst>
            </a:prstGeom>
            <a:solidFill>
              <a:srgbClr val="1E1840"/>
            </a:solidFill>
            <a:ln w="9525">
              <a:solidFill>
                <a:srgbClr val="C9A227">
                  <a:alpha val="35000"/>
                </a:srgbClr>
              </a:solidFill>
            </a:ln>
          </p:spPr>
          <p:txBody>
            <a:bodyPr wrap="square" rtlCol="0" anchor="t"/>
            <a:lstStyle/>
            <a:p>
              <a:pPr marL="0" indent="0">
                <a:buNone/>
              </a:pPr>
              <a:endParaRPr lang="en-US" dirty="0"/>
            </a:p>
          </p:txBody>
        </p:sp>
        <p:sp>
          <p:nvSpPr>
            <p:cNvPr id="24" name="Text 19"/>
            <p:cNvSpPr/>
            <p:nvPr/>
          </p:nvSpPr>
          <p:spPr>
            <a:xfrm>
              <a:off x="2202061" y="1162496"/>
              <a:ext cx="271760" cy="271760"/>
            </a:xfrm>
            <a:prstGeom prst="roundRect">
              <a:avLst>
                <a:gd name="adj" fmla="val 21030"/>
              </a:avLst>
            </a:prstGeom>
            <a:solidFill>
              <a:srgbClr val="C9A227">
                <a:alpha val="15000"/>
              </a:srgbClr>
            </a:solidFill>
            <a:ln/>
          </p:spPr>
          <p:txBody>
            <a:bodyPr wrap="none" rtlCol="0" anchor="t"/>
            <a:lstStyle/>
            <a:p>
              <a:pPr marL="0" indent="0">
                <a:buNone/>
              </a:pPr>
              <a:endParaRPr lang="en-US" dirty="0"/>
            </a:p>
          </p:txBody>
        </p:sp>
        <p:pic>
          <p:nvPicPr>
            <p:cNvPr id="25"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71573" y="1232008"/>
              <a:ext cx="132588" cy="132588"/>
            </a:xfrm>
            <a:prstGeom prst="rect">
              <a:avLst/>
            </a:prstGeom>
          </p:spPr>
        </p:pic>
        <p:sp>
          <p:nvSpPr>
            <p:cNvPr id="26" name="Text 20"/>
            <p:cNvSpPr/>
            <p:nvPr/>
          </p:nvSpPr>
          <p:spPr>
            <a:xfrm>
              <a:off x="2202061" y="1497509"/>
              <a:ext cx="1504340" cy="71140"/>
            </a:xfrm>
            <a:prstGeom prst="rect">
              <a:avLst/>
            </a:prstGeom>
            <a:noFill/>
            <a:ln/>
          </p:spPr>
          <p:txBody>
            <a:bodyPr wrap="none" lIns="0" tIns="0" rIns="0" bIns="0" rtlCol="0" anchor="t"/>
            <a:lstStyle/>
            <a:p>
              <a:pPr marL="0" indent="0" algn="l">
                <a:lnSpc>
                  <a:spcPts val="560"/>
                </a:lnSpc>
                <a:buNone/>
              </a:pPr>
              <a:r>
                <a:rPr lang="en-US" sz="560" b="1" kern="0" spc="56" dirty="0">
                  <a:solidFill>
                    <a:srgbClr val="C9A227"/>
                  </a:solidFill>
                  <a:latin typeface="Cambria" pitchFamily="34" charset="0"/>
                  <a:ea typeface="Cambria" pitchFamily="34" charset="-122"/>
                  <a:cs typeface="Cambria" pitchFamily="34" charset="-120"/>
                </a:rPr>
                <a:t>REAL FORMATION by OSV</a:t>
              </a:r>
              <a:endParaRPr lang="en-US" sz="560" dirty="0"/>
            </a:p>
          </p:txBody>
        </p:sp>
        <p:sp>
          <p:nvSpPr>
            <p:cNvPr id="27" name="Text 21"/>
            <p:cNvSpPr/>
            <p:nvPr/>
          </p:nvSpPr>
          <p:spPr>
            <a:xfrm>
              <a:off x="2202061" y="1618059"/>
              <a:ext cx="1504340" cy="120700"/>
            </a:xfrm>
            <a:prstGeom prst="rect">
              <a:avLst/>
            </a:prstGeom>
            <a:noFill/>
            <a:ln/>
          </p:spPr>
          <p:txBody>
            <a:bodyPr wrap="none" lIns="0" tIns="0" rIns="0" bIns="0" rtlCol="0" anchor="t"/>
            <a:lstStyle/>
            <a:p>
              <a:pPr marL="0" indent="0" algn="l">
                <a:lnSpc>
                  <a:spcPts val="950"/>
                </a:lnSpc>
                <a:buNone/>
              </a:pPr>
              <a:r>
                <a:rPr lang="en-US" sz="760" b="1" dirty="0">
                  <a:solidFill>
                    <a:srgbClr val="F2EEFA"/>
                  </a:solidFill>
                  <a:latin typeface="Constantia" pitchFamily="34" charset="0"/>
                  <a:ea typeface="Constantia" pitchFamily="34" charset="-122"/>
                  <a:cs typeface="Constantia" pitchFamily="34" charset="-120"/>
                </a:rPr>
                <a:t>Belong and Believe</a:t>
              </a:r>
              <a:endParaRPr lang="en-US" sz="760" dirty="0"/>
            </a:p>
          </p:txBody>
        </p:sp>
        <p:sp>
          <p:nvSpPr>
            <p:cNvPr id="28" name="Text 22"/>
            <p:cNvSpPr/>
            <p:nvPr/>
          </p:nvSpPr>
          <p:spPr>
            <a:xfrm>
              <a:off x="2202061" y="1788170"/>
              <a:ext cx="1394933" cy="525691"/>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Best suited for multicultural parishes. Session-by-session alignment to objectives included.</a:t>
              </a:r>
              <a:endParaRPr lang="en-US" sz="680" dirty="0">
                <a:solidFill>
                  <a:schemeClr val="bg1"/>
                </a:solidFill>
              </a:endParaRPr>
            </a:p>
          </p:txBody>
        </p:sp>
        <p:sp>
          <p:nvSpPr>
            <p:cNvPr id="29" name="Text 23"/>
            <p:cNvSpPr/>
            <p:nvPr/>
          </p:nvSpPr>
          <p:spPr>
            <a:xfrm>
              <a:off x="2202061" y="2338239"/>
              <a:ext cx="1394933" cy="153442"/>
            </a:xfrm>
            <a:prstGeom prst="roundRect">
              <a:avLst>
                <a:gd name="adj" fmla="val 19037"/>
              </a:avLst>
            </a:prstGeom>
            <a:solidFill>
              <a:srgbClr val="C9A227">
                <a:alpha val="10000"/>
              </a:srgbClr>
            </a:solidFill>
            <a:ln w="9525">
              <a:solidFill>
                <a:srgbClr val="C9A227">
                  <a:alpha val="20000"/>
                </a:srgbClr>
              </a:solidFill>
            </a:ln>
          </p:spPr>
          <p:txBody>
            <a:bodyPr wrap="none" lIns="127258" tIns="13970" rIns="49530" bIns="13970" rtlCol="0" anchor="ctr"/>
            <a:lstStyle/>
            <a:p>
              <a:pPr marL="0" indent="0" algn="l">
                <a:buNone/>
              </a:pPr>
              <a:r>
                <a:rPr lang="en-US" sz="560" b="1" kern="0" spc="22" dirty="0">
                  <a:solidFill>
                    <a:srgbClr val="C9A227"/>
                  </a:solidFill>
                  <a:latin typeface="Cambria" pitchFamily="34" charset="0"/>
                  <a:ea typeface="Cambria" pitchFamily="34" charset="-122"/>
                  <a:cs typeface="Cambria" pitchFamily="34" charset="-120"/>
                </a:rPr>
                <a:t>Multicultural Parishes</a:t>
              </a:r>
              <a:endParaRPr lang="en-US" sz="560" dirty="0"/>
            </a:p>
          </p:txBody>
        </p:sp>
        <p:pic>
          <p:nvPicPr>
            <p:cNvPr id="30" name="Image 4"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18962" y="2348591"/>
              <a:ext cx="132588" cy="132588"/>
            </a:xfrm>
            <a:prstGeom prst="rect">
              <a:avLst/>
            </a:prstGeom>
          </p:spPr>
        </p:pic>
        <p:sp>
          <p:nvSpPr>
            <p:cNvPr id="31" name="Text 24"/>
            <p:cNvSpPr/>
            <p:nvPr/>
          </p:nvSpPr>
          <p:spPr>
            <a:xfrm>
              <a:off x="3772049" y="1038671"/>
              <a:ext cx="1599754" cy="1562844"/>
            </a:xfrm>
            <a:prstGeom prst="roundRect">
              <a:avLst>
                <a:gd name="adj" fmla="val 4551"/>
              </a:avLst>
            </a:prstGeom>
            <a:solidFill>
              <a:srgbClr val="1E1840"/>
            </a:solidFill>
            <a:ln w="9525">
              <a:solidFill>
                <a:srgbClr val="C9A227">
                  <a:alpha val="35000"/>
                </a:srgbClr>
              </a:solidFill>
            </a:ln>
          </p:spPr>
          <p:txBody>
            <a:bodyPr wrap="square" rtlCol="0" anchor="t"/>
            <a:lstStyle/>
            <a:p>
              <a:pPr marL="0" indent="0">
                <a:buNone/>
              </a:pPr>
              <a:endParaRPr lang="en-US" dirty="0"/>
            </a:p>
          </p:txBody>
        </p:sp>
        <p:sp>
          <p:nvSpPr>
            <p:cNvPr id="32" name="Text 25"/>
            <p:cNvSpPr/>
            <p:nvPr/>
          </p:nvSpPr>
          <p:spPr>
            <a:xfrm>
              <a:off x="3888135" y="1162496"/>
              <a:ext cx="271760" cy="271760"/>
            </a:xfrm>
            <a:prstGeom prst="roundRect">
              <a:avLst>
                <a:gd name="adj" fmla="val 21030"/>
              </a:avLst>
            </a:prstGeom>
            <a:solidFill>
              <a:srgbClr val="C9A227">
                <a:alpha val="15000"/>
              </a:srgbClr>
            </a:solidFill>
            <a:ln/>
          </p:spPr>
          <p:txBody>
            <a:bodyPr wrap="none" rtlCol="0" anchor="t"/>
            <a:lstStyle/>
            <a:p>
              <a:pPr marL="0" indent="0">
                <a:buNone/>
              </a:pPr>
              <a:endParaRPr lang="en-US" dirty="0"/>
            </a:p>
          </p:txBody>
        </p:sp>
        <p:pic>
          <p:nvPicPr>
            <p:cNvPr id="33" name="Image 5"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57646" y="1232008"/>
              <a:ext cx="132588" cy="132588"/>
            </a:xfrm>
            <a:prstGeom prst="rect">
              <a:avLst/>
            </a:prstGeom>
          </p:spPr>
        </p:pic>
        <p:sp>
          <p:nvSpPr>
            <p:cNvPr id="34" name="Text 26"/>
            <p:cNvSpPr/>
            <p:nvPr/>
          </p:nvSpPr>
          <p:spPr>
            <a:xfrm>
              <a:off x="3888135" y="1497509"/>
              <a:ext cx="1504340" cy="71140"/>
            </a:xfrm>
            <a:prstGeom prst="rect">
              <a:avLst/>
            </a:prstGeom>
            <a:noFill/>
            <a:ln/>
          </p:spPr>
          <p:txBody>
            <a:bodyPr wrap="none" lIns="0" tIns="0" rIns="0" bIns="0" rtlCol="0" anchor="t"/>
            <a:lstStyle/>
            <a:p>
              <a:pPr marL="0" indent="0" algn="l">
                <a:lnSpc>
                  <a:spcPts val="560"/>
                </a:lnSpc>
                <a:buNone/>
              </a:pPr>
              <a:r>
                <a:rPr lang="en-US" sz="560" b="1" kern="0" spc="56" dirty="0">
                  <a:solidFill>
                    <a:srgbClr val="C9A227"/>
                  </a:solidFill>
                  <a:latin typeface="Cambria" pitchFamily="34" charset="0"/>
                  <a:ea typeface="Cambria" pitchFamily="34" charset="-122"/>
                  <a:cs typeface="Cambria" pitchFamily="34" charset="-120"/>
                </a:rPr>
                <a:t>PFLAUM</a:t>
              </a:r>
              <a:endParaRPr lang="en-US" sz="560" dirty="0"/>
            </a:p>
          </p:txBody>
        </p:sp>
        <p:sp>
          <p:nvSpPr>
            <p:cNvPr id="35" name="Text 27"/>
            <p:cNvSpPr/>
            <p:nvPr/>
          </p:nvSpPr>
          <p:spPr>
            <a:xfrm>
              <a:off x="3888135" y="1618059"/>
              <a:ext cx="1394933" cy="253469"/>
            </a:xfrm>
            <a:prstGeom prst="rect">
              <a:avLst/>
            </a:prstGeom>
            <a:noFill/>
            <a:ln/>
          </p:spPr>
          <p:txBody>
            <a:bodyPr wrap="square" lIns="0" tIns="0" rIns="0" bIns="0" rtlCol="0" anchor="ctr"/>
            <a:lstStyle/>
            <a:p>
              <a:pPr marL="0" indent="0" algn="l">
                <a:lnSpc>
                  <a:spcPts val="950"/>
                </a:lnSpc>
                <a:buNone/>
              </a:pPr>
              <a:r>
                <a:rPr lang="en-US" sz="760" b="1" dirty="0">
                  <a:solidFill>
                    <a:srgbClr val="F2EEFA"/>
                  </a:solidFill>
                  <a:latin typeface="Constantia" pitchFamily="34" charset="0"/>
                  <a:ea typeface="Constantia" pitchFamily="34" charset="-122"/>
                  <a:cs typeface="Constantia" pitchFamily="34" charset="-120"/>
                </a:rPr>
                <a:t>Gifted With</a:t>
              </a:r>
              <a:br/>
              <a:r>
                <a:rPr lang="en-US" sz="760" b="1" dirty="0">
                  <a:solidFill>
                    <a:srgbClr val="F2EEFA"/>
                  </a:solidFill>
                  <a:latin typeface="Constantia" pitchFamily="34" charset="0"/>
                  <a:ea typeface="Constantia" pitchFamily="34" charset="-122"/>
                  <a:cs typeface="Constantia" pitchFamily="34" charset="-120"/>
                </a:rPr>
                <a:t>the Spirit</a:t>
              </a:r>
              <a:endParaRPr lang="en-US" sz="760" dirty="0"/>
            </a:p>
          </p:txBody>
        </p:sp>
        <p:sp>
          <p:nvSpPr>
            <p:cNvPr id="36" name="Text 28"/>
            <p:cNvSpPr/>
            <p:nvPr/>
          </p:nvSpPr>
          <p:spPr>
            <a:xfrm>
              <a:off x="3888135" y="1908870"/>
              <a:ext cx="1394933" cy="398956"/>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Session alignment to monthly objectives available in the program guide.</a:t>
              </a:r>
              <a:endParaRPr lang="en-US" sz="680" dirty="0">
                <a:solidFill>
                  <a:schemeClr val="bg1"/>
                </a:solidFill>
              </a:endParaRPr>
            </a:p>
          </p:txBody>
        </p:sp>
        <p:sp>
          <p:nvSpPr>
            <p:cNvPr id="37" name="Text 29"/>
            <p:cNvSpPr/>
            <p:nvPr/>
          </p:nvSpPr>
          <p:spPr>
            <a:xfrm>
              <a:off x="3888135" y="2338239"/>
              <a:ext cx="1394933" cy="153442"/>
            </a:xfrm>
            <a:prstGeom prst="roundRect">
              <a:avLst>
                <a:gd name="adj" fmla="val 19037"/>
              </a:avLst>
            </a:prstGeom>
            <a:solidFill>
              <a:srgbClr val="C9A227">
                <a:alpha val="10000"/>
              </a:srgbClr>
            </a:solidFill>
            <a:ln w="9525">
              <a:solidFill>
                <a:srgbClr val="C9A227">
                  <a:alpha val="20000"/>
                </a:srgbClr>
              </a:solidFill>
            </a:ln>
          </p:spPr>
          <p:txBody>
            <a:bodyPr wrap="none" lIns="127258" tIns="13970" rIns="49530" bIns="13970" rtlCol="0" anchor="ctr"/>
            <a:lstStyle/>
            <a:p>
              <a:pPr marL="0" indent="0" algn="l">
                <a:buNone/>
              </a:pPr>
              <a:r>
                <a:rPr lang="en-US" sz="560" b="1" kern="0" spc="22" dirty="0">
                  <a:solidFill>
                    <a:srgbClr val="C9A227"/>
                  </a:solidFill>
                  <a:latin typeface="Cambria" pitchFamily="34" charset="0"/>
                  <a:ea typeface="Cambria" pitchFamily="34" charset="-122"/>
                  <a:cs typeface="Cambria" pitchFamily="34" charset="-120"/>
                </a:rPr>
                <a:t>Session Alignment in Guide</a:t>
              </a:r>
              <a:endParaRPr lang="en-US" sz="560" dirty="0"/>
            </a:p>
          </p:txBody>
        </p:sp>
        <p:pic>
          <p:nvPicPr>
            <p:cNvPr id="38" name="Image 6"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05036" y="2348591"/>
              <a:ext cx="132588" cy="132588"/>
            </a:xfrm>
            <a:prstGeom prst="rect">
              <a:avLst/>
            </a:prstGeom>
          </p:spPr>
        </p:pic>
        <p:sp>
          <p:nvSpPr>
            <p:cNvPr id="39" name="Text 30"/>
            <p:cNvSpPr/>
            <p:nvPr/>
          </p:nvSpPr>
          <p:spPr>
            <a:xfrm>
              <a:off x="5458123" y="1038671"/>
              <a:ext cx="1599754" cy="1562844"/>
            </a:xfrm>
            <a:prstGeom prst="roundRect">
              <a:avLst>
                <a:gd name="adj" fmla="val 4551"/>
              </a:avLst>
            </a:prstGeom>
            <a:solidFill>
              <a:srgbClr val="1E1840"/>
            </a:solidFill>
            <a:ln w="9525">
              <a:solidFill>
                <a:srgbClr val="C9A227">
                  <a:alpha val="35000"/>
                </a:srgbClr>
              </a:solidFill>
            </a:ln>
          </p:spPr>
          <p:txBody>
            <a:bodyPr wrap="square" rtlCol="0" anchor="t"/>
            <a:lstStyle/>
            <a:p>
              <a:pPr marL="0" indent="0">
                <a:buNone/>
              </a:pPr>
              <a:endParaRPr lang="en-US" dirty="0"/>
            </a:p>
          </p:txBody>
        </p:sp>
        <p:sp>
          <p:nvSpPr>
            <p:cNvPr id="40" name="Text 31"/>
            <p:cNvSpPr/>
            <p:nvPr/>
          </p:nvSpPr>
          <p:spPr>
            <a:xfrm>
              <a:off x="5574209" y="1162496"/>
              <a:ext cx="271760" cy="271760"/>
            </a:xfrm>
            <a:prstGeom prst="roundRect">
              <a:avLst>
                <a:gd name="adj" fmla="val 21030"/>
              </a:avLst>
            </a:prstGeom>
            <a:solidFill>
              <a:srgbClr val="C9A227">
                <a:alpha val="15000"/>
              </a:srgbClr>
            </a:solidFill>
            <a:ln/>
          </p:spPr>
          <p:txBody>
            <a:bodyPr wrap="none" rtlCol="0" anchor="t"/>
            <a:lstStyle/>
            <a:p>
              <a:pPr marL="0" indent="0">
                <a:buNone/>
              </a:pPr>
              <a:endParaRPr lang="en-US" dirty="0"/>
            </a:p>
          </p:txBody>
        </p:sp>
        <p:pic>
          <p:nvPicPr>
            <p:cNvPr id="41" name="Image 7"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43720" y="1232008"/>
              <a:ext cx="132588" cy="132588"/>
            </a:xfrm>
            <a:prstGeom prst="rect">
              <a:avLst/>
            </a:prstGeom>
          </p:spPr>
        </p:pic>
        <p:sp>
          <p:nvSpPr>
            <p:cNvPr id="42" name="Text 32"/>
            <p:cNvSpPr/>
            <p:nvPr/>
          </p:nvSpPr>
          <p:spPr>
            <a:xfrm>
              <a:off x="5574209" y="1497509"/>
              <a:ext cx="1504340" cy="71140"/>
            </a:xfrm>
            <a:prstGeom prst="rect">
              <a:avLst/>
            </a:prstGeom>
            <a:noFill/>
            <a:ln/>
          </p:spPr>
          <p:txBody>
            <a:bodyPr wrap="none" lIns="0" tIns="0" rIns="0" bIns="0" rtlCol="0" anchor="t"/>
            <a:lstStyle/>
            <a:p>
              <a:pPr marL="0" indent="0" algn="l">
                <a:lnSpc>
                  <a:spcPts val="560"/>
                </a:lnSpc>
                <a:buNone/>
              </a:pPr>
              <a:r>
                <a:rPr lang="en-US" sz="560" b="1" kern="0" spc="56" dirty="0">
                  <a:solidFill>
                    <a:srgbClr val="C9A227"/>
                  </a:solidFill>
                  <a:latin typeface="Cambria" pitchFamily="34" charset="0"/>
                  <a:ea typeface="Cambria" pitchFamily="34" charset="-122"/>
                  <a:cs typeface="Cambria" pitchFamily="34" charset="-120"/>
                </a:rPr>
                <a:t>FORMED</a:t>
              </a:r>
              <a:endParaRPr lang="en-US" sz="560" dirty="0"/>
            </a:p>
          </p:txBody>
        </p:sp>
        <p:sp>
          <p:nvSpPr>
            <p:cNvPr id="43" name="Text 33"/>
            <p:cNvSpPr/>
            <p:nvPr/>
          </p:nvSpPr>
          <p:spPr>
            <a:xfrm>
              <a:off x="5574209" y="1618059"/>
              <a:ext cx="1504340" cy="120700"/>
            </a:xfrm>
            <a:prstGeom prst="rect">
              <a:avLst/>
            </a:prstGeom>
            <a:noFill/>
            <a:ln/>
          </p:spPr>
          <p:txBody>
            <a:bodyPr wrap="none" lIns="0" tIns="0" rIns="0" bIns="0" rtlCol="0" anchor="t"/>
            <a:lstStyle/>
            <a:p>
              <a:pPr marL="0" indent="0" algn="l">
                <a:lnSpc>
                  <a:spcPts val="950"/>
                </a:lnSpc>
                <a:buNone/>
              </a:pPr>
              <a:r>
                <a:rPr lang="en-US" sz="760" b="1" dirty="0">
                  <a:solidFill>
                    <a:srgbClr val="F2EEFA"/>
                  </a:solidFill>
                  <a:latin typeface="Constantia" pitchFamily="34" charset="0"/>
                  <a:ea typeface="Constantia" pitchFamily="34" charset="-122"/>
                  <a:cs typeface="Constantia" pitchFamily="34" charset="-120"/>
                </a:rPr>
                <a:t>Parent Videos</a:t>
              </a:r>
              <a:endParaRPr lang="en-US" sz="760" dirty="0"/>
            </a:p>
          </p:txBody>
        </p:sp>
        <p:sp>
          <p:nvSpPr>
            <p:cNvPr id="44" name="Text 34"/>
            <p:cNvSpPr/>
            <p:nvPr/>
          </p:nvSpPr>
          <p:spPr>
            <a:xfrm>
              <a:off x="5574209" y="1788170"/>
              <a:ext cx="1394933" cy="525691"/>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Curated video titles per monthly objective for parent formation. Includes </a:t>
              </a:r>
              <a:r>
                <a:rPr lang="en-US" sz="680" i="1" dirty="0">
                  <a:solidFill>
                    <a:schemeClr val="bg1"/>
                  </a:solidFill>
                  <a:latin typeface="Cambria" pitchFamily="34" charset="0"/>
                  <a:ea typeface="Cambria" pitchFamily="34" charset="-122"/>
                  <a:cs typeface="Cambria" pitchFamily="34" charset="-120"/>
                </a:rPr>
                <a:t>Reborn</a:t>
              </a:r>
              <a:r>
                <a:rPr lang="en-US" sz="680" dirty="0">
                  <a:solidFill>
                    <a:schemeClr val="bg1"/>
                  </a:solidFill>
                  <a:latin typeface="Cambria" pitchFamily="34" charset="0"/>
                  <a:ea typeface="Cambria" pitchFamily="34" charset="-122"/>
                  <a:cs typeface="Cambria" pitchFamily="34" charset="-120"/>
                </a:rPr>
                <a:t> series and </a:t>
              </a:r>
              <a:r>
                <a:rPr lang="en-US" sz="680" i="1" dirty="0">
                  <a:solidFill>
                    <a:schemeClr val="bg1"/>
                  </a:solidFill>
                  <a:latin typeface="Cambria" pitchFamily="34" charset="0"/>
                  <a:ea typeface="Cambria" pitchFamily="34" charset="-122"/>
                  <a:cs typeface="Cambria" pitchFamily="34" charset="-120"/>
                </a:rPr>
                <a:t>Wild Goose</a:t>
              </a:r>
              <a:r>
                <a:rPr lang="en-US" sz="680" dirty="0">
                  <a:solidFill>
                    <a:schemeClr val="bg1"/>
                  </a:solidFill>
                  <a:latin typeface="Cambria" pitchFamily="34" charset="0"/>
                  <a:ea typeface="Cambria" pitchFamily="34" charset="-122"/>
                  <a:cs typeface="Cambria" pitchFamily="34" charset="-120"/>
                </a:rPr>
                <a:t> series.</a:t>
              </a:r>
              <a:endParaRPr lang="en-US" sz="680" dirty="0">
                <a:solidFill>
                  <a:schemeClr val="bg1"/>
                </a:solidFill>
              </a:endParaRPr>
            </a:p>
          </p:txBody>
        </p:sp>
        <p:sp>
          <p:nvSpPr>
            <p:cNvPr id="45" name="Text 35"/>
            <p:cNvSpPr/>
            <p:nvPr/>
          </p:nvSpPr>
          <p:spPr>
            <a:xfrm>
              <a:off x="5574209" y="2338239"/>
              <a:ext cx="1394933" cy="153442"/>
            </a:xfrm>
            <a:prstGeom prst="roundRect">
              <a:avLst>
                <a:gd name="adj" fmla="val 19037"/>
              </a:avLst>
            </a:prstGeom>
            <a:solidFill>
              <a:srgbClr val="C9A227">
                <a:alpha val="10000"/>
              </a:srgbClr>
            </a:solidFill>
            <a:ln w="9525">
              <a:solidFill>
                <a:srgbClr val="C9A227">
                  <a:alpha val="20000"/>
                </a:srgbClr>
              </a:solidFill>
            </a:ln>
          </p:spPr>
          <p:txBody>
            <a:bodyPr wrap="none" lIns="127258" tIns="13970" rIns="49530" bIns="13970" rtlCol="0" anchor="ctr"/>
            <a:lstStyle/>
            <a:p>
              <a:pPr marL="0" indent="0" algn="l">
                <a:buNone/>
              </a:pPr>
              <a:r>
                <a:rPr lang="en-US" sz="560" b="1" kern="0" spc="22" dirty="0">
                  <a:solidFill>
                    <a:srgbClr val="C9A227"/>
                  </a:solidFill>
                  <a:latin typeface="Cambria" pitchFamily="34" charset="0"/>
                  <a:ea typeface="Cambria" pitchFamily="34" charset="-122"/>
                  <a:cs typeface="Cambria" pitchFamily="34" charset="-120"/>
                </a:rPr>
                <a:t>Monthly Video Alignment</a:t>
              </a:r>
              <a:endParaRPr lang="en-US" sz="560" dirty="0"/>
            </a:p>
          </p:txBody>
        </p:sp>
        <p:pic>
          <p:nvPicPr>
            <p:cNvPr id="46" name="Image 8"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91110" y="2348591"/>
              <a:ext cx="132588" cy="132588"/>
            </a:xfrm>
            <a:prstGeom prst="rect">
              <a:avLst/>
            </a:prstGeom>
          </p:spPr>
        </p:pic>
        <p:sp>
          <p:nvSpPr>
            <p:cNvPr id="47" name="Text 36"/>
            <p:cNvSpPr/>
            <p:nvPr/>
          </p:nvSpPr>
          <p:spPr>
            <a:xfrm>
              <a:off x="7144196" y="1038671"/>
              <a:ext cx="1599754" cy="1562844"/>
            </a:xfrm>
            <a:prstGeom prst="roundRect">
              <a:avLst>
                <a:gd name="adj" fmla="val 4551"/>
              </a:avLst>
            </a:prstGeom>
            <a:solidFill>
              <a:srgbClr val="1E1840"/>
            </a:solidFill>
            <a:ln w="9525">
              <a:solidFill>
                <a:srgbClr val="C9A227">
                  <a:alpha val="35000"/>
                </a:srgbClr>
              </a:solidFill>
            </a:ln>
          </p:spPr>
          <p:txBody>
            <a:bodyPr wrap="square" rtlCol="0" anchor="t"/>
            <a:lstStyle/>
            <a:p>
              <a:pPr marL="0" indent="0">
                <a:buNone/>
              </a:pPr>
              <a:endParaRPr lang="en-US" dirty="0"/>
            </a:p>
          </p:txBody>
        </p:sp>
        <p:sp>
          <p:nvSpPr>
            <p:cNvPr id="48" name="Text 37"/>
            <p:cNvSpPr/>
            <p:nvPr/>
          </p:nvSpPr>
          <p:spPr>
            <a:xfrm>
              <a:off x="7260282" y="1162496"/>
              <a:ext cx="271760" cy="271760"/>
            </a:xfrm>
            <a:prstGeom prst="roundRect">
              <a:avLst>
                <a:gd name="adj" fmla="val 21030"/>
              </a:avLst>
            </a:prstGeom>
            <a:solidFill>
              <a:srgbClr val="C9A227">
                <a:alpha val="15000"/>
              </a:srgbClr>
            </a:solidFill>
            <a:ln/>
          </p:spPr>
          <p:txBody>
            <a:bodyPr wrap="none" rtlCol="0" anchor="t"/>
            <a:lstStyle/>
            <a:p>
              <a:pPr marL="0" indent="0">
                <a:buNone/>
              </a:pPr>
              <a:endParaRPr lang="en-US" dirty="0"/>
            </a:p>
          </p:txBody>
        </p:sp>
        <p:pic>
          <p:nvPicPr>
            <p:cNvPr id="49" name="Image 9"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329794" y="1232008"/>
              <a:ext cx="132588" cy="132588"/>
            </a:xfrm>
            <a:prstGeom prst="rect">
              <a:avLst/>
            </a:prstGeom>
          </p:spPr>
        </p:pic>
        <p:sp>
          <p:nvSpPr>
            <p:cNvPr id="50" name="Text 38"/>
            <p:cNvSpPr/>
            <p:nvPr/>
          </p:nvSpPr>
          <p:spPr>
            <a:xfrm>
              <a:off x="7260282" y="1497509"/>
              <a:ext cx="1504340" cy="71140"/>
            </a:xfrm>
            <a:prstGeom prst="rect">
              <a:avLst/>
            </a:prstGeom>
            <a:noFill/>
            <a:ln/>
          </p:spPr>
          <p:txBody>
            <a:bodyPr wrap="none" lIns="0" tIns="0" rIns="0" bIns="0" rtlCol="0" anchor="t"/>
            <a:lstStyle/>
            <a:p>
              <a:pPr marL="0" indent="0" algn="l">
                <a:lnSpc>
                  <a:spcPts val="560"/>
                </a:lnSpc>
                <a:buNone/>
              </a:pPr>
              <a:r>
                <a:rPr lang="en-US" sz="560" b="1" kern="0" spc="56" dirty="0">
                  <a:solidFill>
                    <a:srgbClr val="C9A227"/>
                  </a:solidFill>
                  <a:latin typeface="Cambria" pitchFamily="34" charset="0"/>
                  <a:ea typeface="Cambria" pitchFamily="34" charset="-122"/>
                  <a:cs typeface="Cambria" pitchFamily="34" charset="-120"/>
                </a:rPr>
                <a:t>REAL + TRUE</a:t>
              </a:r>
              <a:endParaRPr lang="en-US" sz="560" dirty="0"/>
            </a:p>
          </p:txBody>
        </p:sp>
        <p:sp>
          <p:nvSpPr>
            <p:cNvPr id="51" name="Text 39"/>
            <p:cNvSpPr/>
            <p:nvPr/>
          </p:nvSpPr>
          <p:spPr>
            <a:xfrm>
              <a:off x="7260282" y="1618059"/>
              <a:ext cx="1504340" cy="120700"/>
            </a:xfrm>
            <a:prstGeom prst="rect">
              <a:avLst/>
            </a:prstGeom>
            <a:noFill/>
            <a:ln/>
          </p:spPr>
          <p:txBody>
            <a:bodyPr wrap="none" lIns="0" tIns="0" rIns="0" bIns="0" rtlCol="0" anchor="t"/>
            <a:lstStyle/>
            <a:p>
              <a:pPr marL="0" indent="0" algn="l">
                <a:lnSpc>
                  <a:spcPts val="950"/>
                </a:lnSpc>
                <a:buNone/>
              </a:pPr>
              <a:r>
                <a:rPr lang="en-US" sz="760" b="1" dirty="0">
                  <a:solidFill>
                    <a:srgbClr val="F2EEFA"/>
                  </a:solidFill>
                  <a:latin typeface="Constantia" pitchFamily="34" charset="0"/>
                  <a:ea typeface="Constantia" pitchFamily="34" charset="-122"/>
                  <a:cs typeface="Constantia" pitchFamily="34" charset="-120"/>
                </a:rPr>
                <a:t>Parent Videos</a:t>
              </a:r>
              <a:endParaRPr lang="en-US" sz="760" dirty="0"/>
            </a:p>
          </p:txBody>
        </p:sp>
        <p:sp>
          <p:nvSpPr>
            <p:cNvPr id="52" name="Text 40"/>
            <p:cNvSpPr/>
            <p:nvPr/>
          </p:nvSpPr>
          <p:spPr>
            <a:xfrm>
              <a:off x="7260282" y="1788170"/>
              <a:ext cx="1394933" cy="525691"/>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Video titles aligned per month — </a:t>
              </a:r>
              <a:r>
                <a:rPr lang="en-US" sz="680" i="1" dirty="0">
                  <a:solidFill>
                    <a:schemeClr val="bg1"/>
                  </a:solidFill>
                  <a:latin typeface="Cambria" pitchFamily="34" charset="0"/>
                  <a:ea typeface="Cambria" pitchFamily="34" charset="-122"/>
                  <a:cs typeface="Cambria" pitchFamily="34" charset="-120"/>
                </a:rPr>
                <a:t>Is Confirmation a graduation?</a:t>
              </a:r>
              <a:r>
                <a:rPr lang="en-US" sz="680" dirty="0">
                  <a:solidFill>
                    <a:schemeClr val="bg1"/>
                  </a:solidFill>
                  <a:latin typeface="Cambria" pitchFamily="34" charset="0"/>
                  <a:ea typeface="Cambria" pitchFamily="34" charset="-122"/>
                  <a:cs typeface="Cambria" pitchFamily="34" charset="-120"/>
                </a:rPr>
                <a:t> • </a:t>
              </a:r>
              <a:r>
                <a:rPr lang="en-US" sz="680" i="1" dirty="0">
                  <a:solidFill>
                    <a:schemeClr val="bg1"/>
                  </a:solidFill>
                  <a:latin typeface="Cambria" pitchFamily="34" charset="0"/>
                  <a:ea typeface="Cambria" pitchFamily="34" charset="-122"/>
                  <a:cs typeface="Cambria" pitchFamily="34" charset="-120"/>
                </a:rPr>
                <a:t>What is Baptism?</a:t>
              </a:r>
              <a:r>
                <a:rPr lang="en-US" sz="680" dirty="0">
                  <a:solidFill>
                    <a:schemeClr val="bg1"/>
                  </a:solidFill>
                  <a:latin typeface="Cambria" pitchFamily="34" charset="0"/>
                  <a:ea typeface="Cambria" pitchFamily="34" charset="-122"/>
                  <a:cs typeface="Cambria" pitchFamily="34" charset="-120"/>
                </a:rPr>
                <a:t> • </a:t>
              </a:r>
              <a:r>
                <a:rPr lang="en-US" sz="680" i="1" dirty="0">
                  <a:solidFill>
                    <a:schemeClr val="bg1"/>
                  </a:solidFill>
                  <a:latin typeface="Cambria" pitchFamily="34" charset="0"/>
                  <a:ea typeface="Cambria" pitchFamily="34" charset="-122"/>
                  <a:cs typeface="Cambria" pitchFamily="34" charset="-120"/>
                </a:rPr>
                <a:t>What does it mean to be transformed by the Holy Spirit?</a:t>
              </a:r>
              <a:endParaRPr lang="en-US" sz="680" dirty="0">
                <a:solidFill>
                  <a:schemeClr val="bg1"/>
                </a:solidFill>
              </a:endParaRPr>
            </a:p>
          </p:txBody>
        </p:sp>
        <p:sp>
          <p:nvSpPr>
            <p:cNvPr id="53" name="Text 41"/>
            <p:cNvSpPr/>
            <p:nvPr/>
          </p:nvSpPr>
          <p:spPr>
            <a:xfrm>
              <a:off x="7260282" y="2338239"/>
              <a:ext cx="1394933" cy="153442"/>
            </a:xfrm>
            <a:prstGeom prst="roundRect">
              <a:avLst>
                <a:gd name="adj" fmla="val 19037"/>
              </a:avLst>
            </a:prstGeom>
            <a:solidFill>
              <a:srgbClr val="C9A227">
                <a:alpha val="10000"/>
              </a:srgbClr>
            </a:solidFill>
            <a:ln w="9525">
              <a:solidFill>
                <a:srgbClr val="C9A227">
                  <a:alpha val="20000"/>
                </a:srgbClr>
              </a:solidFill>
            </a:ln>
          </p:spPr>
          <p:txBody>
            <a:bodyPr wrap="none" lIns="127258" tIns="13970" rIns="49530" bIns="13970" rtlCol="0" anchor="ctr"/>
            <a:lstStyle/>
            <a:p>
              <a:pPr marL="0" indent="0" algn="l">
                <a:buNone/>
              </a:pPr>
              <a:r>
                <a:rPr lang="en-US" sz="560" b="1" kern="0" spc="22" dirty="0">
                  <a:solidFill>
                    <a:srgbClr val="C9A227"/>
                  </a:solidFill>
                  <a:latin typeface="Cambria" pitchFamily="34" charset="0"/>
                  <a:ea typeface="Cambria" pitchFamily="34" charset="-122"/>
                  <a:cs typeface="Cambria" pitchFamily="34" charset="-120"/>
                </a:rPr>
                <a:t>Per-Month Video Titles</a:t>
              </a:r>
              <a:endParaRPr lang="en-US" sz="560" dirty="0"/>
            </a:p>
          </p:txBody>
        </p:sp>
        <p:pic>
          <p:nvPicPr>
            <p:cNvPr id="54" name="Image 10"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277183" y="2348591"/>
              <a:ext cx="132588" cy="132588"/>
            </a:xfrm>
            <a:prstGeom prst="rect">
              <a:avLst/>
            </a:prstGeom>
          </p:spPr>
        </p:pic>
        <p:sp>
          <p:nvSpPr>
            <p:cNvPr id="55" name="Text 42"/>
            <p:cNvSpPr/>
            <p:nvPr/>
          </p:nvSpPr>
          <p:spPr>
            <a:xfrm>
              <a:off x="400050" y="2701826"/>
              <a:ext cx="8343900" cy="305246"/>
            </a:xfrm>
            <a:prstGeom prst="roundRect">
              <a:avLst>
                <a:gd name="adj" fmla="val 18723"/>
              </a:avLst>
            </a:prstGeom>
            <a:solidFill>
              <a:srgbClr val="C9A227">
                <a:alpha val="8000"/>
              </a:srgbClr>
            </a:solidFill>
            <a:ln/>
          </p:spPr>
          <p:txBody>
            <a:bodyPr wrap="square" rtlCol="0" anchor="t"/>
            <a:lstStyle/>
            <a:p>
              <a:pPr marL="0" indent="0">
                <a:buNone/>
              </a:pPr>
              <a:endParaRPr lang="en-US" dirty="0"/>
            </a:p>
          </p:txBody>
        </p:sp>
        <p:sp>
          <p:nvSpPr>
            <p:cNvPr id="56" name="Text 43"/>
            <p:cNvSpPr/>
            <p:nvPr/>
          </p:nvSpPr>
          <p:spPr>
            <a:xfrm>
              <a:off x="400050" y="2701826"/>
              <a:ext cx="19050" cy="305246"/>
            </a:xfrm>
            <a:custGeom>
              <a:avLst/>
              <a:gdLst/>
              <a:ahLst/>
              <a:cxnLst/>
              <a:rect l="l" t="t" r="r" b="b"/>
              <a:pathLst>
                <a:path w="19050" h="305246">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290694"/>
                  </a:lnTo>
                  <a:lnTo>
                    <a:pt x="16669" y="288437"/>
                  </a:lnTo>
                  <a:lnTo>
                    <a:pt x="14288" y="285898"/>
                  </a:lnTo>
                  <a:lnTo>
                    <a:pt x="11906" y="283012"/>
                  </a:lnTo>
                  <a:lnTo>
                    <a:pt x="9525" y="279687"/>
                  </a:lnTo>
                  <a:lnTo>
                    <a:pt x="7144" y="275764"/>
                  </a:lnTo>
                  <a:lnTo>
                    <a:pt x="4763" y="270937"/>
                  </a:lnTo>
                  <a:lnTo>
                    <a:pt x="2381" y="264422"/>
                  </a:lnTo>
                  <a:lnTo>
                    <a:pt x="0" y="248096"/>
                  </a:lnTo>
                  <a:close/>
                </a:path>
              </a:pathLst>
            </a:custGeom>
            <a:solidFill>
              <a:srgbClr val="C9A227"/>
            </a:solidFill>
            <a:ln/>
          </p:spPr>
          <p:txBody>
            <a:bodyPr wrap="square" rtlCol="0" anchor="t"/>
            <a:lstStyle/>
            <a:p>
              <a:pPr marL="0" indent="0">
                <a:buNone/>
              </a:pPr>
              <a:endParaRPr lang="en-US" dirty="0"/>
            </a:p>
          </p:txBody>
        </p:sp>
        <p:pic>
          <p:nvPicPr>
            <p:cNvPr id="57" name="Image 11" descr="preencoded.png"/>
            <p:cNvPicPr>
              <a:picLocks noChangeAspect="1"/>
            </p:cNvPicPr>
            <p:nvPr/>
          </p:nvPicPr>
          <p:blipFill>
            <a:blip>
              <a:alphaModFix amt="85000"/>
              <a:extLst>
                <a:ext uri="{96DAC541-7B7A-43D3-8B79-37D633B846F1}">
                  <asvg:svgBlip xmlns:asvg="http://schemas.microsoft.com/office/drawing/2016/SVG/main" r:embed="rId13"/>
                </a:ext>
              </a:extLst>
            </a:blip>
            <a:stretch>
              <a:fillRect/>
            </a:stretch>
          </p:blipFill>
          <p:spPr>
            <a:xfrm>
              <a:off x="539957" y="2788155"/>
              <a:ext cx="132588" cy="132588"/>
            </a:xfrm>
            <a:prstGeom prst="rect">
              <a:avLst/>
            </a:prstGeom>
          </p:spPr>
        </p:pic>
        <p:sp>
          <p:nvSpPr>
            <p:cNvPr id="58" name="Text 44"/>
            <p:cNvSpPr/>
            <p:nvPr/>
          </p:nvSpPr>
          <p:spPr>
            <a:xfrm>
              <a:off x="765572" y="2790081"/>
              <a:ext cx="7650703" cy="128736"/>
            </a:xfrm>
            <a:prstGeom prst="rect">
              <a:avLst/>
            </a:prstGeom>
            <a:noFill/>
            <a:ln/>
          </p:spPr>
          <p:txBody>
            <a:bodyPr wrap="none" lIns="0" tIns="0" rIns="0" bIns="0" rtlCol="0" anchor="ctr"/>
            <a:lstStyle/>
            <a:p>
              <a:pPr marL="0" indent="0" algn="l">
                <a:lnSpc>
                  <a:spcPts val="1015"/>
                </a:lnSpc>
                <a:buNone/>
              </a:pPr>
              <a:r>
                <a:rPr lang="en-US" sz="700" b="1" dirty="0">
                  <a:solidFill>
                    <a:srgbClr val="C9A227"/>
                  </a:solidFill>
                  <a:latin typeface="Cambria" pitchFamily="34" charset="0"/>
                  <a:ea typeface="Cambria" pitchFamily="34" charset="-122"/>
                  <a:cs typeface="Cambria" pitchFamily="34" charset="-120"/>
                </a:rPr>
                <a:t>Note for Leaders:</a:t>
              </a:r>
              <a:r>
                <a:rPr lang="en-US" sz="700" dirty="0">
                  <a:solidFill>
                    <a:srgbClr val="9B8FC2"/>
                  </a:solidFill>
                  <a:latin typeface="Cambria" pitchFamily="34" charset="0"/>
                  <a:ea typeface="Cambria" pitchFamily="34" charset="-122"/>
                  <a:cs typeface="Cambria" pitchFamily="34" charset="-120"/>
                </a:rPr>
                <a:t> </a:t>
              </a:r>
              <a:r>
                <a:rPr lang="en-US" sz="700" dirty="0">
                  <a:solidFill>
                    <a:schemeClr val="bg1"/>
                  </a:solidFill>
                  <a:latin typeface="Cambria" pitchFamily="34" charset="0"/>
                  <a:ea typeface="Cambria" pitchFamily="34" charset="-122"/>
                  <a:cs typeface="Cambria" pitchFamily="34" charset="-120"/>
                </a:rPr>
                <a:t>Publishers are diocesan-approved tools.  The theological framework and monthly objectives belong to the Diocese of Des Moines.  Publishers serve the vision — not the reverse.</a:t>
              </a:r>
              <a:endParaRPr lang="en-US" sz="700" dirty="0">
                <a:solidFill>
                  <a:schemeClr val="bg1"/>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0F0C1E"/>
        </a:solidFill>
        <a:effectLst/>
      </p:bgPr>
    </p:bg>
    <p:spTree>
      <p:nvGrpSpPr>
        <p:cNvPr id="1" name=""/>
        <p:cNvGrpSpPr/>
        <p:nvPr/>
      </p:nvGrpSpPr>
      <p:grpSpPr>
        <a:xfrm>
          <a:off x="0" y="0"/>
          <a:ext cx="0" cy="0"/>
          <a:chOff x="0" y="0"/>
          <a:chExt cx="0" cy="0"/>
        </a:xfrm>
      </p:grpSpPr>
      <p:grpSp>
        <p:nvGrpSpPr>
          <p:cNvPr id="65" name="Group 64">
            <a:extLst>
              <a:ext uri="{FF2B5EF4-FFF2-40B4-BE49-F238E27FC236}">
                <a16:creationId xmlns:a16="http://schemas.microsoft.com/office/drawing/2014/main" id="{D6D4B9FB-3349-1FE3-4863-75CC59AE08E7}"/>
              </a:ext>
            </a:extLst>
          </p:cNvPr>
          <p:cNvGrpSpPr/>
          <p:nvPr/>
        </p:nvGrpSpPr>
        <p:grpSpPr>
          <a:xfrm>
            <a:off x="262503" y="1087040"/>
            <a:ext cx="8618994" cy="2969419"/>
            <a:chOff x="386060" y="200620"/>
            <a:chExt cx="8618994" cy="2969419"/>
          </a:xfrm>
        </p:grpSpPr>
        <p:sp>
          <p:nvSpPr>
            <p:cNvPr id="4" name="Text 0"/>
            <p:cNvSpPr/>
            <p:nvPr/>
          </p:nvSpPr>
          <p:spPr>
            <a:xfrm>
              <a:off x="4572000" y="809625"/>
              <a:ext cx="7590" cy="2360414"/>
            </a:xfrm>
            <a:prstGeom prst="rect">
              <a:avLst/>
            </a:prstGeom>
            <a:solidFill>
              <a:srgbClr val="C9A227">
                <a:alpha val="35000"/>
              </a:srgbClr>
            </a:solidFill>
            <a:ln/>
          </p:spPr>
          <p:txBody>
            <a:bodyPr wrap="square" rtlCol="0" anchor="t"/>
            <a:lstStyle/>
            <a:p>
              <a:pPr marL="0" indent="0">
                <a:buNone/>
              </a:pPr>
              <a:endParaRPr lang="en-US" dirty="0"/>
            </a:p>
          </p:txBody>
        </p:sp>
        <p:sp>
          <p:nvSpPr>
            <p:cNvPr id="6" name="Text 2"/>
            <p:cNvSpPr/>
            <p:nvPr/>
          </p:nvSpPr>
          <p:spPr>
            <a:xfrm>
              <a:off x="400050" y="200620"/>
              <a:ext cx="4544406" cy="220563"/>
            </a:xfrm>
            <a:prstGeom prst="rect">
              <a:avLst/>
            </a:prstGeom>
            <a:noFill/>
            <a:ln/>
          </p:spPr>
          <p:txBody>
            <a:bodyPr wrap="none" lIns="0" tIns="0" rIns="0" bIns="0" rtlCol="0" anchor="t"/>
            <a:lstStyle/>
            <a:p>
              <a:pPr marL="0" indent="0" algn="l">
                <a:lnSpc>
                  <a:spcPts val="1738"/>
                </a:lnSpc>
                <a:buNone/>
              </a:pPr>
              <a:r>
                <a:rPr lang="en-US" sz="1580" kern="0" spc="-20" dirty="0">
                  <a:solidFill>
                    <a:srgbClr val="F2EEFA"/>
                  </a:solidFill>
                  <a:latin typeface="Constantia" pitchFamily="34" charset="0"/>
                  <a:ea typeface="Constantia" pitchFamily="34" charset="-122"/>
                  <a:cs typeface="Constantia" pitchFamily="34" charset="-120"/>
                </a:rPr>
                <a:t>Everything Leaders Need Is </a:t>
              </a:r>
              <a:r>
                <a:rPr lang="en-US" sz="1580" b="1" kern="0" spc="-20" dirty="0">
                  <a:solidFill>
                    <a:srgbClr val="C9A227"/>
                  </a:solidFill>
                  <a:latin typeface="Constantia" pitchFamily="34" charset="0"/>
                  <a:ea typeface="Constantia" pitchFamily="34" charset="-122"/>
                  <a:cs typeface="Constantia" pitchFamily="34" charset="-120"/>
                </a:rPr>
                <a:t>In Your Kit</a:t>
              </a:r>
              <a:endParaRPr lang="en-US" sz="1580" dirty="0"/>
            </a:p>
          </p:txBody>
        </p:sp>
        <p:sp>
          <p:nvSpPr>
            <p:cNvPr id="7" name="Text 3"/>
            <p:cNvSpPr/>
            <p:nvPr/>
          </p:nvSpPr>
          <p:spPr>
            <a:xfrm>
              <a:off x="400050" y="450354"/>
              <a:ext cx="4671819" cy="135136"/>
            </a:xfrm>
            <a:prstGeom prst="rect">
              <a:avLst/>
            </a:prstGeom>
            <a:noFill/>
            <a:ln/>
          </p:spPr>
          <p:txBody>
            <a:bodyPr wrap="none" lIns="0" tIns="0" rIns="0" bIns="0" rtlCol="0" anchor="t"/>
            <a:lstStyle/>
            <a:p>
              <a:pPr marL="0" indent="0" algn="l">
                <a:lnSpc>
                  <a:spcPts val="1064"/>
                </a:lnSpc>
                <a:buNone/>
              </a:pPr>
              <a:r>
                <a:rPr lang="en-US" sz="760" i="1" dirty="0">
                  <a:solidFill>
                    <a:srgbClr val="9B8FC2"/>
                  </a:solidFill>
                  <a:latin typeface="Cambria" pitchFamily="34" charset="0"/>
                  <a:ea typeface="Cambria" pitchFamily="34" charset="-122"/>
                  <a:cs typeface="Cambria" pitchFamily="34" charset="-120"/>
                </a:rPr>
                <a:t>The Diocese has developed a comprehensive suite of formation tools. Use them together for maximum impact.</a:t>
              </a:r>
              <a:endParaRPr lang="en-US" sz="760" dirty="0"/>
            </a:p>
          </p:txBody>
        </p:sp>
        <p:sp>
          <p:nvSpPr>
            <p:cNvPr id="11" name="Text 6"/>
            <p:cNvSpPr/>
            <p:nvPr/>
          </p:nvSpPr>
          <p:spPr>
            <a:xfrm>
              <a:off x="386060" y="838795"/>
              <a:ext cx="4142780" cy="531763"/>
            </a:xfrm>
            <a:prstGeom prst="roundRect">
              <a:avLst>
                <a:gd name="adj" fmla="val 10747"/>
              </a:avLst>
            </a:prstGeom>
            <a:solidFill>
              <a:srgbClr val="1E1840"/>
            </a:solidFill>
            <a:ln/>
          </p:spPr>
          <p:txBody>
            <a:bodyPr wrap="square" rtlCol="0" anchor="t"/>
            <a:lstStyle/>
            <a:p>
              <a:pPr marL="0" indent="0">
                <a:buNone/>
              </a:pPr>
              <a:endParaRPr lang="en-US" dirty="0"/>
            </a:p>
          </p:txBody>
        </p:sp>
        <p:sp>
          <p:nvSpPr>
            <p:cNvPr id="12" name="Text 7"/>
            <p:cNvSpPr/>
            <p:nvPr/>
          </p:nvSpPr>
          <p:spPr>
            <a:xfrm>
              <a:off x="386060" y="838795"/>
              <a:ext cx="19050" cy="531763"/>
            </a:xfrm>
            <a:custGeom>
              <a:avLst/>
              <a:gdLst/>
              <a:ahLst/>
              <a:cxnLst/>
              <a:rect l="l" t="t" r="r" b="b"/>
              <a:pathLst>
                <a:path w="19050" h="531763">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517210"/>
                  </a:lnTo>
                  <a:lnTo>
                    <a:pt x="16669" y="514954"/>
                  </a:lnTo>
                  <a:lnTo>
                    <a:pt x="14288" y="512414"/>
                  </a:lnTo>
                  <a:lnTo>
                    <a:pt x="11906" y="509529"/>
                  </a:lnTo>
                  <a:lnTo>
                    <a:pt x="9525" y="506204"/>
                  </a:lnTo>
                  <a:lnTo>
                    <a:pt x="7144" y="502281"/>
                  </a:lnTo>
                  <a:lnTo>
                    <a:pt x="4763" y="497453"/>
                  </a:lnTo>
                  <a:lnTo>
                    <a:pt x="2381" y="490938"/>
                  </a:lnTo>
                  <a:lnTo>
                    <a:pt x="0" y="474613"/>
                  </a:lnTo>
                  <a:close/>
                </a:path>
              </a:pathLst>
            </a:custGeom>
            <a:solidFill>
              <a:srgbClr val="C9A227">
                <a:alpha val="35000"/>
              </a:srgbClr>
            </a:solidFill>
            <a:ln/>
          </p:spPr>
          <p:txBody>
            <a:bodyPr wrap="square" rtlCol="0" anchor="t"/>
            <a:lstStyle/>
            <a:p>
              <a:pPr marL="0" indent="0">
                <a:buNone/>
              </a:pPr>
              <a:endParaRPr lang="en-US" dirty="0"/>
            </a:p>
          </p:txBody>
        </p:sp>
        <p:sp>
          <p:nvSpPr>
            <p:cNvPr id="13" name="Text 8"/>
            <p:cNvSpPr/>
            <p:nvPr/>
          </p:nvSpPr>
          <p:spPr>
            <a:xfrm>
              <a:off x="491430" y="926902"/>
              <a:ext cx="257770" cy="257770"/>
            </a:xfrm>
            <a:prstGeom prst="roundRect">
              <a:avLst>
                <a:gd name="adj" fmla="val 22171"/>
              </a:avLst>
            </a:prstGeom>
            <a:solidFill>
              <a:srgbClr val="C9A227">
                <a:alpha val="15000"/>
              </a:srgbClr>
            </a:solidFill>
            <a:ln/>
          </p:spPr>
          <p:txBody>
            <a:bodyPr wrap="none" rtlCol="0" anchor="t"/>
            <a:lstStyle/>
            <a:p>
              <a:pPr marL="0" indent="0">
                <a:buNone/>
              </a:pPr>
              <a:endParaRPr lang="en-US"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022" y="989493"/>
              <a:ext cx="132588" cy="132588"/>
            </a:xfrm>
            <a:prstGeom prst="rect">
              <a:avLst/>
            </a:prstGeom>
          </p:spPr>
        </p:pic>
        <p:sp>
          <p:nvSpPr>
            <p:cNvPr id="15" name="Text 9"/>
            <p:cNvSpPr/>
            <p:nvPr/>
          </p:nvSpPr>
          <p:spPr>
            <a:xfrm>
              <a:off x="849511" y="919311"/>
              <a:ext cx="3926443" cy="106561"/>
            </a:xfrm>
            <a:prstGeom prst="rect">
              <a:avLst/>
            </a:prstGeom>
            <a:noFill/>
            <a:ln/>
          </p:spPr>
          <p:txBody>
            <a:bodyPr wrap="none" lIns="0" tIns="0" rIns="0" bIns="0" rtlCol="0" anchor="t"/>
            <a:lstStyle/>
            <a:p>
              <a:pPr marL="0" indent="0" algn="l">
                <a:lnSpc>
                  <a:spcPts val="840"/>
                </a:lnSpc>
                <a:buNone/>
              </a:pPr>
              <a:r>
                <a:rPr lang="en-US" sz="700" b="1" kern="0" spc="50" dirty="0">
                  <a:solidFill>
                    <a:srgbClr val="C9A227"/>
                  </a:solidFill>
                  <a:latin typeface="Constantia" pitchFamily="34" charset="0"/>
                  <a:ea typeface="Constantia" pitchFamily="34" charset="-122"/>
                  <a:cs typeface="Constantia" pitchFamily="34" charset="-120"/>
                </a:rPr>
                <a:t>FAMILY GUIDE</a:t>
              </a:r>
              <a:endParaRPr lang="en-US" sz="700" dirty="0"/>
            </a:p>
          </p:txBody>
        </p:sp>
        <p:sp>
          <p:nvSpPr>
            <p:cNvPr id="16" name="Text 10"/>
            <p:cNvSpPr/>
            <p:nvPr/>
          </p:nvSpPr>
          <p:spPr>
            <a:xfrm>
              <a:off x="849511" y="1039713"/>
              <a:ext cx="3640884" cy="262845"/>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Month-by-month at-home conversation guides, prayer practices, and activity prompts for every household.</a:t>
              </a:r>
              <a:endParaRPr lang="en-US" sz="680" dirty="0">
                <a:solidFill>
                  <a:schemeClr val="bg1"/>
                </a:solidFill>
              </a:endParaRPr>
            </a:p>
          </p:txBody>
        </p:sp>
        <p:sp>
          <p:nvSpPr>
            <p:cNvPr id="17" name="Text 11"/>
            <p:cNvSpPr/>
            <p:nvPr/>
          </p:nvSpPr>
          <p:spPr>
            <a:xfrm>
              <a:off x="4615160" y="838795"/>
              <a:ext cx="4142780" cy="531763"/>
            </a:xfrm>
            <a:prstGeom prst="roundRect">
              <a:avLst>
                <a:gd name="adj" fmla="val 10747"/>
              </a:avLst>
            </a:prstGeom>
            <a:solidFill>
              <a:srgbClr val="1E1840"/>
            </a:solidFill>
            <a:ln/>
          </p:spPr>
          <p:txBody>
            <a:bodyPr wrap="square" rtlCol="0" anchor="t"/>
            <a:lstStyle/>
            <a:p>
              <a:pPr marL="0" indent="0">
                <a:buNone/>
              </a:pPr>
              <a:endParaRPr lang="en-US" dirty="0"/>
            </a:p>
          </p:txBody>
        </p:sp>
        <p:sp>
          <p:nvSpPr>
            <p:cNvPr id="18" name="Text 12"/>
            <p:cNvSpPr/>
            <p:nvPr/>
          </p:nvSpPr>
          <p:spPr>
            <a:xfrm>
              <a:off x="4615160" y="838795"/>
              <a:ext cx="19050" cy="531763"/>
            </a:xfrm>
            <a:custGeom>
              <a:avLst/>
              <a:gdLst/>
              <a:ahLst/>
              <a:cxnLst/>
              <a:rect l="l" t="t" r="r" b="b"/>
              <a:pathLst>
                <a:path w="19050" h="531763">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517210"/>
                  </a:lnTo>
                  <a:lnTo>
                    <a:pt x="16669" y="514954"/>
                  </a:lnTo>
                  <a:lnTo>
                    <a:pt x="14288" y="512414"/>
                  </a:lnTo>
                  <a:lnTo>
                    <a:pt x="11906" y="509529"/>
                  </a:lnTo>
                  <a:lnTo>
                    <a:pt x="9525" y="506204"/>
                  </a:lnTo>
                  <a:lnTo>
                    <a:pt x="7144" y="502281"/>
                  </a:lnTo>
                  <a:lnTo>
                    <a:pt x="4763" y="497453"/>
                  </a:lnTo>
                  <a:lnTo>
                    <a:pt x="2381" y="490938"/>
                  </a:lnTo>
                  <a:lnTo>
                    <a:pt x="0" y="474613"/>
                  </a:lnTo>
                  <a:close/>
                </a:path>
              </a:pathLst>
            </a:custGeom>
            <a:solidFill>
              <a:srgbClr val="C9A227">
                <a:alpha val="35000"/>
              </a:srgbClr>
            </a:solidFill>
            <a:ln/>
          </p:spPr>
          <p:txBody>
            <a:bodyPr wrap="square" rtlCol="0" anchor="t"/>
            <a:lstStyle/>
            <a:p>
              <a:pPr marL="0" indent="0">
                <a:buNone/>
              </a:pPr>
              <a:endParaRPr lang="en-US" dirty="0"/>
            </a:p>
          </p:txBody>
        </p:sp>
        <p:sp>
          <p:nvSpPr>
            <p:cNvPr id="19" name="Text 13"/>
            <p:cNvSpPr/>
            <p:nvPr/>
          </p:nvSpPr>
          <p:spPr>
            <a:xfrm>
              <a:off x="4720530" y="926902"/>
              <a:ext cx="257770" cy="257770"/>
            </a:xfrm>
            <a:prstGeom prst="roundRect">
              <a:avLst>
                <a:gd name="adj" fmla="val 22171"/>
              </a:avLst>
            </a:prstGeom>
            <a:solidFill>
              <a:srgbClr val="C9A227">
                <a:alpha val="15000"/>
              </a:srgbClr>
            </a:solidFill>
            <a:ln/>
          </p:spPr>
          <p:txBody>
            <a:bodyPr wrap="none" rtlCol="0" anchor="t"/>
            <a:lstStyle/>
            <a:p>
              <a:pPr marL="0" indent="0">
                <a:buNone/>
              </a:pPr>
              <a:endParaRPr lang="en-US" dirty="0"/>
            </a:p>
          </p:txBody>
        </p:sp>
        <p:pic>
          <p:nvPicPr>
            <p:cNvPr id="20"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83122" y="989493"/>
              <a:ext cx="132588" cy="132588"/>
            </a:xfrm>
            <a:prstGeom prst="rect">
              <a:avLst/>
            </a:prstGeom>
          </p:spPr>
        </p:pic>
        <p:sp>
          <p:nvSpPr>
            <p:cNvPr id="21" name="Text 14"/>
            <p:cNvSpPr/>
            <p:nvPr/>
          </p:nvSpPr>
          <p:spPr>
            <a:xfrm>
              <a:off x="5078611" y="919311"/>
              <a:ext cx="3926443" cy="106561"/>
            </a:xfrm>
            <a:prstGeom prst="rect">
              <a:avLst/>
            </a:prstGeom>
            <a:noFill/>
            <a:ln/>
          </p:spPr>
          <p:txBody>
            <a:bodyPr wrap="none" lIns="0" tIns="0" rIns="0" bIns="0" rtlCol="0" anchor="t"/>
            <a:lstStyle/>
            <a:p>
              <a:pPr marL="0" indent="0" algn="l">
                <a:lnSpc>
                  <a:spcPts val="840"/>
                </a:lnSpc>
                <a:buNone/>
              </a:pPr>
              <a:r>
                <a:rPr lang="en-US" sz="700" b="1" kern="0" spc="50" dirty="0">
                  <a:solidFill>
                    <a:srgbClr val="C9A227"/>
                  </a:solidFill>
                  <a:latin typeface="Constantia" pitchFamily="34" charset="0"/>
                  <a:ea typeface="Constantia" pitchFamily="34" charset="-122"/>
                  <a:cs typeface="Constantia" pitchFamily="34" charset="-120"/>
                </a:rPr>
                <a:t>SPONSOR GUIDE</a:t>
              </a:r>
              <a:endParaRPr lang="en-US" sz="700" dirty="0"/>
            </a:p>
          </p:txBody>
        </p:sp>
        <p:sp>
          <p:nvSpPr>
            <p:cNvPr id="22" name="Text 15"/>
            <p:cNvSpPr/>
            <p:nvPr/>
          </p:nvSpPr>
          <p:spPr>
            <a:xfrm>
              <a:off x="5078611" y="1039713"/>
              <a:ext cx="3640884" cy="262845"/>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Sponsor Chat questions — three required plus one optional post-Confirmation — for both older and younger adolescents.</a:t>
              </a:r>
              <a:endParaRPr lang="en-US" sz="680" dirty="0">
                <a:solidFill>
                  <a:schemeClr val="bg1"/>
                </a:solidFill>
              </a:endParaRPr>
            </a:p>
          </p:txBody>
        </p:sp>
        <p:sp>
          <p:nvSpPr>
            <p:cNvPr id="23" name="Text 16"/>
            <p:cNvSpPr/>
            <p:nvPr/>
          </p:nvSpPr>
          <p:spPr>
            <a:xfrm>
              <a:off x="386060" y="1428899"/>
              <a:ext cx="4142780" cy="531763"/>
            </a:xfrm>
            <a:prstGeom prst="roundRect">
              <a:avLst>
                <a:gd name="adj" fmla="val 10747"/>
              </a:avLst>
            </a:prstGeom>
            <a:solidFill>
              <a:srgbClr val="1E1840"/>
            </a:solidFill>
            <a:ln/>
          </p:spPr>
          <p:txBody>
            <a:bodyPr wrap="square" rtlCol="0" anchor="t"/>
            <a:lstStyle/>
            <a:p>
              <a:pPr marL="0" indent="0">
                <a:buNone/>
              </a:pPr>
              <a:endParaRPr lang="en-US" dirty="0"/>
            </a:p>
          </p:txBody>
        </p:sp>
        <p:sp>
          <p:nvSpPr>
            <p:cNvPr id="24" name="Text 17"/>
            <p:cNvSpPr/>
            <p:nvPr/>
          </p:nvSpPr>
          <p:spPr>
            <a:xfrm>
              <a:off x="386060" y="1428899"/>
              <a:ext cx="19050" cy="531763"/>
            </a:xfrm>
            <a:custGeom>
              <a:avLst/>
              <a:gdLst/>
              <a:ahLst/>
              <a:cxnLst/>
              <a:rect l="l" t="t" r="r" b="b"/>
              <a:pathLst>
                <a:path w="19050" h="531763">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517210"/>
                  </a:lnTo>
                  <a:lnTo>
                    <a:pt x="16669" y="514954"/>
                  </a:lnTo>
                  <a:lnTo>
                    <a:pt x="14288" y="512414"/>
                  </a:lnTo>
                  <a:lnTo>
                    <a:pt x="11906" y="509529"/>
                  </a:lnTo>
                  <a:lnTo>
                    <a:pt x="9525" y="506204"/>
                  </a:lnTo>
                  <a:lnTo>
                    <a:pt x="7144" y="502281"/>
                  </a:lnTo>
                  <a:lnTo>
                    <a:pt x="4763" y="497453"/>
                  </a:lnTo>
                  <a:lnTo>
                    <a:pt x="2381" y="490938"/>
                  </a:lnTo>
                  <a:lnTo>
                    <a:pt x="0" y="474613"/>
                  </a:lnTo>
                  <a:close/>
                </a:path>
              </a:pathLst>
            </a:custGeom>
            <a:solidFill>
              <a:srgbClr val="C9A227">
                <a:alpha val="35000"/>
              </a:srgbClr>
            </a:solidFill>
            <a:ln/>
          </p:spPr>
          <p:txBody>
            <a:bodyPr wrap="square" rtlCol="0" anchor="t"/>
            <a:lstStyle/>
            <a:p>
              <a:pPr marL="0" indent="0">
                <a:buNone/>
              </a:pPr>
              <a:endParaRPr lang="en-US" dirty="0"/>
            </a:p>
          </p:txBody>
        </p:sp>
        <p:sp>
          <p:nvSpPr>
            <p:cNvPr id="25" name="Text 18"/>
            <p:cNvSpPr/>
            <p:nvPr/>
          </p:nvSpPr>
          <p:spPr>
            <a:xfrm>
              <a:off x="491430" y="1517005"/>
              <a:ext cx="257770" cy="257770"/>
            </a:xfrm>
            <a:prstGeom prst="roundRect">
              <a:avLst>
                <a:gd name="adj" fmla="val 22171"/>
              </a:avLst>
            </a:prstGeom>
            <a:solidFill>
              <a:srgbClr val="C9A227">
                <a:alpha val="15000"/>
              </a:srgbClr>
            </a:solidFill>
            <a:ln/>
          </p:spPr>
          <p:txBody>
            <a:bodyPr wrap="none" rtlCol="0" anchor="t"/>
            <a:lstStyle/>
            <a:p>
              <a:pPr marL="0" indent="0">
                <a:buNone/>
              </a:pPr>
              <a:endParaRPr lang="en-US" dirty="0"/>
            </a:p>
          </p:txBody>
        </p:sp>
        <p:pic>
          <p:nvPicPr>
            <p:cNvPr id="26" name="Image 5"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4022" y="1579596"/>
              <a:ext cx="132588" cy="132588"/>
            </a:xfrm>
            <a:prstGeom prst="rect">
              <a:avLst/>
            </a:prstGeom>
          </p:spPr>
        </p:pic>
        <p:sp>
          <p:nvSpPr>
            <p:cNvPr id="27" name="Text 19"/>
            <p:cNvSpPr/>
            <p:nvPr/>
          </p:nvSpPr>
          <p:spPr>
            <a:xfrm>
              <a:off x="849511" y="1509415"/>
              <a:ext cx="3926443" cy="106561"/>
            </a:xfrm>
            <a:prstGeom prst="rect">
              <a:avLst/>
            </a:prstGeom>
            <a:noFill/>
            <a:ln/>
          </p:spPr>
          <p:txBody>
            <a:bodyPr wrap="none" lIns="0" tIns="0" rIns="0" bIns="0" rtlCol="0" anchor="t"/>
            <a:lstStyle/>
            <a:p>
              <a:pPr marL="0" indent="0" algn="l">
                <a:lnSpc>
                  <a:spcPts val="840"/>
                </a:lnSpc>
                <a:buNone/>
              </a:pPr>
              <a:r>
                <a:rPr lang="en-US" sz="700" b="1" kern="0" spc="50" dirty="0">
                  <a:solidFill>
                    <a:srgbClr val="C9A227"/>
                  </a:solidFill>
                  <a:latin typeface="Constantia" pitchFamily="34" charset="0"/>
                  <a:ea typeface="Constantia" pitchFamily="34" charset="-122"/>
                  <a:cs typeface="Constantia" pitchFamily="34" charset="-120"/>
                </a:rPr>
                <a:t>CLERGY GUIDE</a:t>
              </a:r>
              <a:endParaRPr lang="en-US" sz="700" dirty="0"/>
            </a:p>
          </p:txBody>
        </p:sp>
        <p:sp>
          <p:nvSpPr>
            <p:cNvPr id="28" name="Text 20"/>
            <p:cNvSpPr/>
            <p:nvPr/>
          </p:nvSpPr>
          <p:spPr>
            <a:xfrm>
              <a:off x="849511" y="1629817"/>
              <a:ext cx="3640884" cy="262845"/>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Pastoral guidance for pastors and deacons on supporting the program and applying pastoral judgment on standards.</a:t>
              </a:r>
              <a:endParaRPr lang="en-US" sz="680" dirty="0">
                <a:solidFill>
                  <a:schemeClr val="bg1"/>
                </a:solidFill>
              </a:endParaRPr>
            </a:p>
          </p:txBody>
        </p:sp>
        <p:sp>
          <p:nvSpPr>
            <p:cNvPr id="29" name="Text 21"/>
            <p:cNvSpPr/>
            <p:nvPr/>
          </p:nvSpPr>
          <p:spPr>
            <a:xfrm>
              <a:off x="4615160" y="1428899"/>
              <a:ext cx="4142780" cy="531763"/>
            </a:xfrm>
            <a:prstGeom prst="roundRect">
              <a:avLst>
                <a:gd name="adj" fmla="val 10747"/>
              </a:avLst>
            </a:prstGeom>
            <a:solidFill>
              <a:srgbClr val="1E1840"/>
            </a:solidFill>
            <a:ln/>
          </p:spPr>
          <p:txBody>
            <a:bodyPr wrap="square" rtlCol="0" anchor="t"/>
            <a:lstStyle/>
            <a:p>
              <a:pPr marL="0" indent="0">
                <a:buNone/>
              </a:pPr>
              <a:endParaRPr lang="en-US" dirty="0"/>
            </a:p>
          </p:txBody>
        </p:sp>
        <p:sp>
          <p:nvSpPr>
            <p:cNvPr id="30" name="Text 22"/>
            <p:cNvSpPr/>
            <p:nvPr/>
          </p:nvSpPr>
          <p:spPr>
            <a:xfrm>
              <a:off x="4615160" y="1428899"/>
              <a:ext cx="19050" cy="531763"/>
            </a:xfrm>
            <a:custGeom>
              <a:avLst/>
              <a:gdLst/>
              <a:ahLst/>
              <a:cxnLst/>
              <a:rect l="l" t="t" r="r" b="b"/>
              <a:pathLst>
                <a:path w="19050" h="531763">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517210"/>
                  </a:lnTo>
                  <a:lnTo>
                    <a:pt x="16669" y="514954"/>
                  </a:lnTo>
                  <a:lnTo>
                    <a:pt x="14288" y="512414"/>
                  </a:lnTo>
                  <a:lnTo>
                    <a:pt x="11906" y="509529"/>
                  </a:lnTo>
                  <a:lnTo>
                    <a:pt x="9525" y="506204"/>
                  </a:lnTo>
                  <a:lnTo>
                    <a:pt x="7144" y="502281"/>
                  </a:lnTo>
                  <a:lnTo>
                    <a:pt x="4763" y="497453"/>
                  </a:lnTo>
                  <a:lnTo>
                    <a:pt x="2381" y="490938"/>
                  </a:lnTo>
                  <a:lnTo>
                    <a:pt x="0" y="474613"/>
                  </a:lnTo>
                  <a:close/>
                </a:path>
              </a:pathLst>
            </a:custGeom>
            <a:solidFill>
              <a:srgbClr val="C9A227">
                <a:alpha val="35000"/>
              </a:srgbClr>
            </a:solidFill>
            <a:ln/>
          </p:spPr>
          <p:txBody>
            <a:bodyPr wrap="square" rtlCol="0" anchor="t"/>
            <a:lstStyle/>
            <a:p>
              <a:pPr marL="0" indent="0">
                <a:buNone/>
              </a:pPr>
              <a:endParaRPr lang="en-US" dirty="0"/>
            </a:p>
          </p:txBody>
        </p:sp>
        <p:sp>
          <p:nvSpPr>
            <p:cNvPr id="31" name="Text 23"/>
            <p:cNvSpPr/>
            <p:nvPr/>
          </p:nvSpPr>
          <p:spPr>
            <a:xfrm>
              <a:off x="4720530" y="1517005"/>
              <a:ext cx="257770" cy="257770"/>
            </a:xfrm>
            <a:prstGeom prst="roundRect">
              <a:avLst>
                <a:gd name="adj" fmla="val 22171"/>
              </a:avLst>
            </a:prstGeom>
            <a:solidFill>
              <a:srgbClr val="C9A227">
                <a:alpha val="15000"/>
              </a:srgbClr>
            </a:solidFill>
            <a:ln/>
          </p:spPr>
          <p:txBody>
            <a:bodyPr wrap="none" rtlCol="0" anchor="t"/>
            <a:lstStyle/>
            <a:p>
              <a:pPr marL="0" indent="0">
                <a:buNone/>
              </a:pPr>
              <a:endParaRPr lang="en-US" dirty="0"/>
            </a:p>
          </p:txBody>
        </p:sp>
        <p:pic>
          <p:nvPicPr>
            <p:cNvPr id="32" name="Image 6"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83122" y="1579596"/>
              <a:ext cx="132588" cy="132588"/>
            </a:xfrm>
            <a:prstGeom prst="rect">
              <a:avLst/>
            </a:prstGeom>
          </p:spPr>
        </p:pic>
        <p:sp>
          <p:nvSpPr>
            <p:cNvPr id="33" name="Text 24"/>
            <p:cNvSpPr/>
            <p:nvPr/>
          </p:nvSpPr>
          <p:spPr>
            <a:xfrm>
              <a:off x="5078611" y="1509415"/>
              <a:ext cx="3926443" cy="106561"/>
            </a:xfrm>
            <a:prstGeom prst="rect">
              <a:avLst/>
            </a:prstGeom>
            <a:noFill/>
            <a:ln/>
          </p:spPr>
          <p:txBody>
            <a:bodyPr wrap="none" lIns="0" tIns="0" rIns="0" bIns="0" rtlCol="0" anchor="t"/>
            <a:lstStyle/>
            <a:p>
              <a:pPr marL="0" indent="0" algn="l">
                <a:lnSpc>
                  <a:spcPts val="840"/>
                </a:lnSpc>
                <a:buNone/>
              </a:pPr>
              <a:r>
                <a:rPr lang="en-US" sz="700" b="1" kern="0" spc="50" dirty="0">
                  <a:solidFill>
                    <a:srgbClr val="C9A227"/>
                  </a:solidFill>
                  <a:latin typeface="Constantia" pitchFamily="34" charset="0"/>
                  <a:ea typeface="Constantia" pitchFamily="34" charset="-122"/>
                  <a:cs typeface="Constantia" pitchFamily="34" charset="-120"/>
                </a:rPr>
                <a:t>CATECHIST GUIDE</a:t>
              </a:r>
              <a:endParaRPr lang="en-US" sz="700" dirty="0"/>
            </a:p>
          </p:txBody>
        </p:sp>
        <p:sp>
          <p:nvSpPr>
            <p:cNvPr id="34" name="Text 25"/>
            <p:cNvSpPr/>
            <p:nvPr/>
          </p:nvSpPr>
          <p:spPr>
            <a:xfrm>
              <a:off x="5078611" y="1629817"/>
              <a:ext cx="3640884" cy="262845"/>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Session facilitation tools including prayer, discussion, age-appropriate activities, and sponsor invitation.</a:t>
              </a:r>
              <a:endParaRPr lang="en-US" sz="680" dirty="0">
                <a:solidFill>
                  <a:schemeClr val="bg1"/>
                </a:solidFill>
              </a:endParaRPr>
            </a:p>
          </p:txBody>
        </p:sp>
        <p:sp>
          <p:nvSpPr>
            <p:cNvPr id="35" name="Text 26"/>
            <p:cNvSpPr/>
            <p:nvPr/>
          </p:nvSpPr>
          <p:spPr>
            <a:xfrm>
              <a:off x="386060" y="2019002"/>
              <a:ext cx="4142780" cy="531763"/>
            </a:xfrm>
            <a:prstGeom prst="roundRect">
              <a:avLst>
                <a:gd name="adj" fmla="val 10747"/>
              </a:avLst>
            </a:prstGeom>
            <a:solidFill>
              <a:srgbClr val="1E1840"/>
            </a:solidFill>
            <a:ln/>
          </p:spPr>
          <p:txBody>
            <a:bodyPr wrap="square" rtlCol="0" anchor="t"/>
            <a:lstStyle/>
            <a:p>
              <a:pPr marL="0" indent="0">
                <a:buNone/>
              </a:pPr>
              <a:endParaRPr lang="en-US" dirty="0"/>
            </a:p>
          </p:txBody>
        </p:sp>
        <p:sp>
          <p:nvSpPr>
            <p:cNvPr id="36" name="Text 27"/>
            <p:cNvSpPr/>
            <p:nvPr/>
          </p:nvSpPr>
          <p:spPr>
            <a:xfrm>
              <a:off x="386060" y="2019002"/>
              <a:ext cx="19050" cy="531763"/>
            </a:xfrm>
            <a:custGeom>
              <a:avLst/>
              <a:gdLst/>
              <a:ahLst/>
              <a:cxnLst/>
              <a:rect l="l" t="t" r="r" b="b"/>
              <a:pathLst>
                <a:path w="19050" h="531763">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517210"/>
                  </a:lnTo>
                  <a:lnTo>
                    <a:pt x="16669" y="514954"/>
                  </a:lnTo>
                  <a:lnTo>
                    <a:pt x="14288" y="512414"/>
                  </a:lnTo>
                  <a:lnTo>
                    <a:pt x="11906" y="509529"/>
                  </a:lnTo>
                  <a:lnTo>
                    <a:pt x="9525" y="506204"/>
                  </a:lnTo>
                  <a:lnTo>
                    <a:pt x="7144" y="502281"/>
                  </a:lnTo>
                  <a:lnTo>
                    <a:pt x="4763" y="497453"/>
                  </a:lnTo>
                  <a:lnTo>
                    <a:pt x="2381" y="490938"/>
                  </a:lnTo>
                  <a:lnTo>
                    <a:pt x="0" y="474613"/>
                  </a:lnTo>
                  <a:close/>
                </a:path>
              </a:pathLst>
            </a:custGeom>
            <a:solidFill>
              <a:srgbClr val="C9A227">
                <a:alpha val="35000"/>
              </a:srgbClr>
            </a:solidFill>
            <a:ln/>
          </p:spPr>
          <p:txBody>
            <a:bodyPr wrap="square" rtlCol="0" anchor="t"/>
            <a:lstStyle/>
            <a:p>
              <a:pPr marL="0" indent="0">
                <a:buNone/>
              </a:pPr>
              <a:endParaRPr lang="en-US" dirty="0"/>
            </a:p>
          </p:txBody>
        </p:sp>
        <p:sp>
          <p:nvSpPr>
            <p:cNvPr id="37" name="Text 28"/>
            <p:cNvSpPr/>
            <p:nvPr/>
          </p:nvSpPr>
          <p:spPr>
            <a:xfrm>
              <a:off x="491430" y="2107109"/>
              <a:ext cx="257770" cy="257770"/>
            </a:xfrm>
            <a:prstGeom prst="roundRect">
              <a:avLst>
                <a:gd name="adj" fmla="val 22171"/>
              </a:avLst>
            </a:prstGeom>
            <a:solidFill>
              <a:srgbClr val="C9A227">
                <a:alpha val="15000"/>
              </a:srgbClr>
            </a:solidFill>
            <a:ln/>
          </p:spPr>
          <p:txBody>
            <a:bodyPr wrap="none" rtlCol="0" anchor="t"/>
            <a:lstStyle/>
            <a:p>
              <a:pPr marL="0" indent="0">
                <a:buNone/>
              </a:pPr>
              <a:endParaRPr lang="en-US" dirty="0"/>
            </a:p>
          </p:txBody>
        </p:sp>
        <p:pic>
          <p:nvPicPr>
            <p:cNvPr id="38" name="Image 7"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4022" y="2169700"/>
              <a:ext cx="132588" cy="132588"/>
            </a:xfrm>
            <a:prstGeom prst="rect">
              <a:avLst/>
            </a:prstGeom>
          </p:spPr>
        </p:pic>
        <p:sp>
          <p:nvSpPr>
            <p:cNvPr id="39" name="Text 29"/>
            <p:cNvSpPr/>
            <p:nvPr/>
          </p:nvSpPr>
          <p:spPr>
            <a:xfrm>
              <a:off x="849511" y="2099518"/>
              <a:ext cx="3926443" cy="106561"/>
            </a:xfrm>
            <a:prstGeom prst="rect">
              <a:avLst/>
            </a:prstGeom>
            <a:noFill/>
            <a:ln/>
          </p:spPr>
          <p:txBody>
            <a:bodyPr wrap="none" lIns="0" tIns="0" rIns="0" bIns="0" rtlCol="0" anchor="t"/>
            <a:lstStyle/>
            <a:p>
              <a:pPr marL="0" indent="0" algn="l">
                <a:lnSpc>
                  <a:spcPts val="840"/>
                </a:lnSpc>
                <a:buNone/>
              </a:pPr>
              <a:r>
                <a:rPr lang="en-US" sz="700" b="1" kern="0" spc="50" dirty="0">
                  <a:solidFill>
                    <a:srgbClr val="C9A227"/>
                  </a:solidFill>
                  <a:latin typeface="Constantia" pitchFamily="34" charset="0"/>
                  <a:ea typeface="Constantia" pitchFamily="34" charset="-122"/>
                  <a:cs typeface="Constantia" pitchFamily="34" charset="-120"/>
                </a:rPr>
                <a:t>SAMPLE RETREAT FRAMEWORK</a:t>
              </a:r>
              <a:endParaRPr lang="en-US" sz="700" dirty="0"/>
            </a:p>
          </p:txBody>
        </p:sp>
        <p:sp>
          <p:nvSpPr>
            <p:cNvPr id="40" name="Text 30"/>
            <p:cNvSpPr/>
            <p:nvPr/>
          </p:nvSpPr>
          <p:spPr>
            <a:xfrm>
              <a:off x="849511" y="2219920"/>
              <a:ext cx="3926443" cy="125164"/>
            </a:xfrm>
            <a:prstGeom prst="rect">
              <a:avLst/>
            </a:prstGeom>
            <a:noFill/>
            <a:ln/>
          </p:spPr>
          <p:txBody>
            <a:bodyPr wrap="non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Structured retreat outline for Month 7 incorporating silence, adoration, and personal reflection.</a:t>
              </a:r>
              <a:endParaRPr lang="en-US" sz="680" dirty="0">
                <a:solidFill>
                  <a:schemeClr val="bg1"/>
                </a:solidFill>
              </a:endParaRPr>
            </a:p>
          </p:txBody>
        </p:sp>
        <p:sp>
          <p:nvSpPr>
            <p:cNvPr id="41" name="Text 31"/>
            <p:cNvSpPr/>
            <p:nvPr/>
          </p:nvSpPr>
          <p:spPr>
            <a:xfrm>
              <a:off x="4615160" y="2019002"/>
              <a:ext cx="4142780" cy="531763"/>
            </a:xfrm>
            <a:prstGeom prst="roundRect">
              <a:avLst>
                <a:gd name="adj" fmla="val 10747"/>
              </a:avLst>
            </a:prstGeom>
            <a:solidFill>
              <a:srgbClr val="1E1840"/>
            </a:solidFill>
            <a:ln/>
          </p:spPr>
          <p:txBody>
            <a:bodyPr wrap="square" rtlCol="0" anchor="t"/>
            <a:lstStyle/>
            <a:p>
              <a:pPr marL="0" indent="0">
                <a:buNone/>
              </a:pPr>
              <a:endParaRPr lang="en-US" dirty="0"/>
            </a:p>
          </p:txBody>
        </p:sp>
        <p:sp>
          <p:nvSpPr>
            <p:cNvPr id="42" name="Text 32"/>
            <p:cNvSpPr/>
            <p:nvPr/>
          </p:nvSpPr>
          <p:spPr>
            <a:xfrm>
              <a:off x="4615160" y="2019002"/>
              <a:ext cx="19050" cy="531763"/>
            </a:xfrm>
            <a:custGeom>
              <a:avLst/>
              <a:gdLst/>
              <a:ahLst/>
              <a:cxnLst/>
              <a:rect l="l" t="t" r="r" b="b"/>
              <a:pathLst>
                <a:path w="19050" h="531763">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517210"/>
                  </a:lnTo>
                  <a:lnTo>
                    <a:pt x="16669" y="514954"/>
                  </a:lnTo>
                  <a:lnTo>
                    <a:pt x="14288" y="512414"/>
                  </a:lnTo>
                  <a:lnTo>
                    <a:pt x="11906" y="509529"/>
                  </a:lnTo>
                  <a:lnTo>
                    <a:pt x="9525" y="506204"/>
                  </a:lnTo>
                  <a:lnTo>
                    <a:pt x="7144" y="502281"/>
                  </a:lnTo>
                  <a:lnTo>
                    <a:pt x="4763" y="497453"/>
                  </a:lnTo>
                  <a:lnTo>
                    <a:pt x="2381" y="490938"/>
                  </a:lnTo>
                  <a:lnTo>
                    <a:pt x="0" y="474613"/>
                  </a:lnTo>
                  <a:close/>
                </a:path>
              </a:pathLst>
            </a:custGeom>
            <a:solidFill>
              <a:srgbClr val="C9A227">
                <a:alpha val="35000"/>
              </a:srgbClr>
            </a:solidFill>
            <a:ln/>
          </p:spPr>
          <p:txBody>
            <a:bodyPr wrap="square" rtlCol="0" anchor="t"/>
            <a:lstStyle/>
            <a:p>
              <a:pPr marL="0" indent="0">
                <a:buNone/>
              </a:pPr>
              <a:endParaRPr lang="en-US" dirty="0"/>
            </a:p>
          </p:txBody>
        </p:sp>
        <p:sp>
          <p:nvSpPr>
            <p:cNvPr id="43" name="Text 33"/>
            <p:cNvSpPr/>
            <p:nvPr/>
          </p:nvSpPr>
          <p:spPr>
            <a:xfrm>
              <a:off x="4720530" y="2107109"/>
              <a:ext cx="257770" cy="257770"/>
            </a:xfrm>
            <a:prstGeom prst="roundRect">
              <a:avLst>
                <a:gd name="adj" fmla="val 22171"/>
              </a:avLst>
            </a:prstGeom>
            <a:solidFill>
              <a:srgbClr val="C9A227">
                <a:alpha val="15000"/>
              </a:srgbClr>
            </a:solidFill>
            <a:ln/>
          </p:spPr>
          <p:txBody>
            <a:bodyPr wrap="none" rtlCol="0" anchor="t"/>
            <a:lstStyle/>
            <a:p>
              <a:pPr marL="0" indent="0">
                <a:buNone/>
              </a:pPr>
              <a:endParaRPr lang="en-US" dirty="0"/>
            </a:p>
          </p:txBody>
        </p:sp>
        <p:pic>
          <p:nvPicPr>
            <p:cNvPr id="44" name="Image 8"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783122" y="2169700"/>
              <a:ext cx="132588" cy="132588"/>
            </a:xfrm>
            <a:prstGeom prst="rect">
              <a:avLst/>
            </a:prstGeom>
          </p:spPr>
        </p:pic>
        <p:sp>
          <p:nvSpPr>
            <p:cNvPr id="45" name="Text 34"/>
            <p:cNvSpPr/>
            <p:nvPr/>
          </p:nvSpPr>
          <p:spPr>
            <a:xfrm>
              <a:off x="5078611" y="2099518"/>
              <a:ext cx="3926443" cy="106561"/>
            </a:xfrm>
            <a:prstGeom prst="rect">
              <a:avLst/>
            </a:prstGeom>
            <a:noFill/>
            <a:ln/>
          </p:spPr>
          <p:txBody>
            <a:bodyPr wrap="none" lIns="0" tIns="0" rIns="0" bIns="0" rtlCol="0" anchor="t"/>
            <a:lstStyle/>
            <a:p>
              <a:pPr marL="0" indent="0" algn="l">
                <a:lnSpc>
                  <a:spcPts val="840"/>
                </a:lnSpc>
                <a:buNone/>
              </a:pPr>
              <a:r>
                <a:rPr lang="en-US" sz="700" b="1" kern="0" spc="50" dirty="0">
                  <a:solidFill>
                    <a:srgbClr val="C9A227"/>
                  </a:solidFill>
                  <a:latin typeface="Constantia" pitchFamily="34" charset="0"/>
                  <a:ea typeface="Constantia" pitchFamily="34" charset="-122"/>
                  <a:cs typeface="Constantia" pitchFamily="34" charset="-120"/>
                </a:rPr>
                <a:t>PUBLISHER ALIGNMENT CHART</a:t>
              </a:r>
              <a:endParaRPr lang="en-US" sz="700" dirty="0"/>
            </a:p>
          </p:txBody>
        </p:sp>
        <p:sp>
          <p:nvSpPr>
            <p:cNvPr id="46" name="Text 35"/>
            <p:cNvSpPr/>
            <p:nvPr/>
          </p:nvSpPr>
          <p:spPr>
            <a:xfrm>
              <a:off x="5078611" y="2219920"/>
              <a:ext cx="3640884" cy="262845"/>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Exact chapter and lesson mapping of all three approved publishers to  monthly objectives plus Formed and Real+True video links.</a:t>
              </a:r>
              <a:endParaRPr lang="en-US" sz="680" dirty="0">
                <a:solidFill>
                  <a:schemeClr val="bg1"/>
                </a:solidFill>
              </a:endParaRPr>
            </a:p>
          </p:txBody>
        </p:sp>
        <p:sp>
          <p:nvSpPr>
            <p:cNvPr id="47" name="Text 36"/>
            <p:cNvSpPr/>
            <p:nvPr/>
          </p:nvSpPr>
          <p:spPr>
            <a:xfrm>
              <a:off x="386060" y="2609106"/>
              <a:ext cx="4142780" cy="531763"/>
            </a:xfrm>
            <a:prstGeom prst="roundRect">
              <a:avLst>
                <a:gd name="adj" fmla="val 10747"/>
              </a:avLst>
            </a:prstGeom>
            <a:solidFill>
              <a:srgbClr val="1E1840"/>
            </a:solidFill>
            <a:ln/>
          </p:spPr>
          <p:txBody>
            <a:bodyPr wrap="square" rtlCol="0" anchor="t"/>
            <a:lstStyle/>
            <a:p>
              <a:pPr marL="0" indent="0">
                <a:buNone/>
              </a:pPr>
              <a:endParaRPr lang="en-US" dirty="0"/>
            </a:p>
          </p:txBody>
        </p:sp>
        <p:sp>
          <p:nvSpPr>
            <p:cNvPr id="48" name="Text 37"/>
            <p:cNvSpPr/>
            <p:nvPr/>
          </p:nvSpPr>
          <p:spPr>
            <a:xfrm>
              <a:off x="386060" y="2609106"/>
              <a:ext cx="19050" cy="531763"/>
            </a:xfrm>
            <a:custGeom>
              <a:avLst/>
              <a:gdLst/>
              <a:ahLst/>
              <a:cxnLst/>
              <a:rect l="l" t="t" r="r" b="b"/>
              <a:pathLst>
                <a:path w="19050" h="531763">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517210"/>
                  </a:lnTo>
                  <a:lnTo>
                    <a:pt x="16669" y="514954"/>
                  </a:lnTo>
                  <a:lnTo>
                    <a:pt x="14288" y="512414"/>
                  </a:lnTo>
                  <a:lnTo>
                    <a:pt x="11906" y="509529"/>
                  </a:lnTo>
                  <a:lnTo>
                    <a:pt x="9525" y="506204"/>
                  </a:lnTo>
                  <a:lnTo>
                    <a:pt x="7144" y="502281"/>
                  </a:lnTo>
                  <a:lnTo>
                    <a:pt x="4763" y="497453"/>
                  </a:lnTo>
                  <a:lnTo>
                    <a:pt x="2381" y="490938"/>
                  </a:lnTo>
                  <a:lnTo>
                    <a:pt x="0" y="474613"/>
                  </a:lnTo>
                  <a:close/>
                </a:path>
              </a:pathLst>
            </a:custGeom>
            <a:solidFill>
              <a:srgbClr val="C9A227">
                <a:alpha val="35000"/>
              </a:srgbClr>
            </a:solidFill>
            <a:ln/>
          </p:spPr>
          <p:txBody>
            <a:bodyPr wrap="square" rtlCol="0" anchor="t"/>
            <a:lstStyle/>
            <a:p>
              <a:pPr marL="0" indent="0">
                <a:buNone/>
              </a:pPr>
              <a:endParaRPr lang="en-US" dirty="0"/>
            </a:p>
          </p:txBody>
        </p:sp>
        <p:sp>
          <p:nvSpPr>
            <p:cNvPr id="49" name="Text 38"/>
            <p:cNvSpPr/>
            <p:nvPr/>
          </p:nvSpPr>
          <p:spPr>
            <a:xfrm>
              <a:off x="491430" y="2697212"/>
              <a:ext cx="257770" cy="257770"/>
            </a:xfrm>
            <a:prstGeom prst="roundRect">
              <a:avLst>
                <a:gd name="adj" fmla="val 22171"/>
              </a:avLst>
            </a:prstGeom>
            <a:solidFill>
              <a:srgbClr val="C9A227">
                <a:alpha val="15000"/>
              </a:srgbClr>
            </a:solidFill>
            <a:ln/>
          </p:spPr>
          <p:txBody>
            <a:bodyPr wrap="none" rtlCol="0" anchor="t"/>
            <a:lstStyle/>
            <a:p>
              <a:pPr marL="0" indent="0">
                <a:buNone/>
              </a:pPr>
              <a:endParaRPr lang="en-US" dirty="0"/>
            </a:p>
          </p:txBody>
        </p:sp>
        <p:pic>
          <p:nvPicPr>
            <p:cNvPr id="50" name="Image 9"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54022" y="2759803"/>
              <a:ext cx="132588" cy="132588"/>
            </a:xfrm>
            <a:prstGeom prst="rect">
              <a:avLst/>
            </a:prstGeom>
          </p:spPr>
        </p:pic>
        <p:sp>
          <p:nvSpPr>
            <p:cNvPr id="51" name="Text 39"/>
            <p:cNvSpPr/>
            <p:nvPr/>
          </p:nvSpPr>
          <p:spPr>
            <a:xfrm>
              <a:off x="849511" y="2689622"/>
              <a:ext cx="3926443" cy="106561"/>
            </a:xfrm>
            <a:prstGeom prst="rect">
              <a:avLst/>
            </a:prstGeom>
            <a:noFill/>
            <a:ln/>
          </p:spPr>
          <p:txBody>
            <a:bodyPr wrap="none" lIns="0" tIns="0" rIns="0" bIns="0" rtlCol="0" anchor="t"/>
            <a:lstStyle/>
            <a:p>
              <a:pPr marL="0" indent="0" algn="l">
                <a:lnSpc>
                  <a:spcPts val="840"/>
                </a:lnSpc>
                <a:buNone/>
              </a:pPr>
              <a:r>
                <a:rPr lang="en-US" sz="700" b="1" kern="0" spc="50" dirty="0">
                  <a:solidFill>
                    <a:srgbClr val="C9A227"/>
                  </a:solidFill>
                  <a:latin typeface="Constantia" pitchFamily="34" charset="0"/>
                  <a:ea typeface="Constantia" pitchFamily="34" charset="-122"/>
                  <a:cs typeface="Constantia" pitchFamily="34" charset="-120"/>
                </a:rPr>
                <a:t>PARENT MEETING SLIDESHOW</a:t>
              </a:r>
              <a:endParaRPr lang="en-US" sz="700" dirty="0"/>
            </a:p>
          </p:txBody>
        </p:sp>
        <p:sp>
          <p:nvSpPr>
            <p:cNvPr id="52" name="Text 40"/>
            <p:cNvSpPr/>
            <p:nvPr/>
          </p:nvSpPr>
          <p:spPr>
            <a:xfrm>
              <a:off x="849511" y="2810024"/>
              <a:ext cx="3640884" cy="262845"/>
            </a:xfrm>
            <a:prstGeom prst="rect">
              <a:avLst/>
            </a:prstGeom>
            <a:noFill/>
            <a:ln/>
          </p:spPr>
          <p:txBody>
            <a:bodyPr wrap="squar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A fully adaptable presentation for the parish parent information meeting, ready to customize with parish name and dates.</a:t>
              </a:r>
              <a:endParaRPr lang="en-US" sz="680" dirty="0">
                <a:solidFill>
                  <a:schemeClr val="bg1"/>
                </a:solidFill>
              </a:endParaRPr>
            </a:p>
          </p:txBody>
        </p:sp>
        <p:sp>
          <p:nvSpPr>
            <p:cNvPr id="53" name="Text 41"/>
            <p:cNvSpPr/>
            <p:nvPr/>
          </p:nvSpPr>
          <p:spPr>
            <a:xfrm>
              <a:off x="4615160" y="2609106"/>
              <a:ext cx="4142780" cy="531763"/>
            </a:xfrm>
            <a:prstGeom prst="roundRect">
              <a:avLst>
                <a:gd name="adj" fmla="val 10747"/>
              </a:avLst>
            </a:prstGeom>
            <a:solidFill>
              <a:srgbClr val="1E1840"/>
            </a:solidFill>
            <a:ln/>
          </p:spPr>
          <p:txBody>
            <a:bodyPr wrap="square" rtlCol="0" anchor="t"/>
            <a:lstStyle/>
            <a:p>
              <a:pPr marL="0" indent="0">
                <a:buNone/>
              </a:pPr>
              <a:endParaRPr lang="en-US" dirty="0"/>
            </a:p>
          </p:txBody>
        </p:sp>
        <p:sp>
          <p:nvSpPr>
            <p:cNvPr id="54" name="Text 42"/>
            <p:cNvSpPr/>
            <p:nvPr/>
          </p:nvSpPr>
          <p:spPr>
            <a:xfrm>
              <a:off x="4615160" y="2609106"/>
              <a:ext cx="19050" cy="531763"/>
            </a:xfrm>
            <a:custGeom>
              <a:avLst/>
              <a:gdLst/>
              <a:ahLst/>
              <a:cxnLst/>
              <a:rect l="l" t="t" r="r" b="b"/>
              <a:pathLst>
                <a:path w="19050" h="531763">
                  <a:moveTo>
                    <a:pt x="0" y="57150"/>
                  </a:moveTo>
                  <a:lnTo>
                    <a:pt x="2381" y="40825"/>
                  </a:lnTo>
                  <a:lnTo>
                    <a:pt x="4763" y="34310"/>
                  </a:lnTo>
                  <a:lnTo>
                    <a:pt x="7144" y="29482"/>
                  </a:lnTo>
                  <a:lnTo>
                    <a:pt x="9525" y="25559"/>
                  </a:lnTo>
                  <a:lnTo>
                    <a:pt x="11906" y="22234"/>
                  </a:lnTo>
                  <a:lnTo>
                    <a:pt x="14288" y="19349"/>
                  </a:lnTo>
                  <a:lnTo>
                    <a:pt x="16669" y="16809"/>
                  </a:lnTo>
                  <a:lnTo>
                    <a:pt x="19050" y="14553"/>
                  </a:lnTo>
                  <a:lnTo>
                    <a:pt x="19050" y="517210"/>
                  </a:lnTo>
                  <a:lnTo>
                    <a:pt x="16669" y="514954"/>
                  </a:lnTo>
                  <a:lnTo>
                    <a:pt x="14288" y="512414"/>
                  </a:lnTo>
                  <a:lnTo>
                    <a:pt x="11906" y="509529"/>
                  </a:lnTo>
                  <a:lnTo>
                    <a:pt x="9525" y="506204"/>
                  </a:lnTo>
                  <a:lnTo>
                    <a:pt x="7144" y="502281"/>
                  </a:lnTo>
                  <a:lnTo>
                    <a:pt x="4763" y="497453"/>
                  </a:lnTo>
                  <a:lnTo>
                    <a:pt x="2381" y="490938"/>
                  </a:lnTo>
                  <a:lnTo>
                    <a:pt x="0" y="474613"/>
                  </a:lnTo>
                  <a:close/>
                </a:path>
              </a:pathLst>
            </a:custGeom>
            <a:solidFill>
              <a:srgbClr val="C9A227">
                <a:alpha val="35000"/>
              </a:srgbClr>
            </a:solidFill>
            <a:ln/>
          </p:spPr>
          <p:txBody>
            <a:bodyPr wrap="square" rtlCol="0" anchor="t"/>
            <a:lstStyle/>
            <a:p>
              <a:pPr marL="0" indent="0">
                <a:buNone/>
              </a:pPr>
              <a:endParaRPr lang="en-US" dirty="0"/>
            </a:p>
          </p:txBody>
        </p:sp>
        <p:sp>
          <p:nvSpPr>
            <p:cNvPr id="55" name="Text 43"/>
            <p:cNvSpPr/>
            <p:nvPr/>
          </p:nvSpPr>
          <p:spPr>
            <a:xfrm>
              <a:off x="4720530" y="2697212"/>
              <a:ext cx="257770" cy="257770"/>
            </a:xfrm>
            <a:prstGeom prst="roundRect">
              <a:avLst>
                <a:gd name="adj" fmla="val 22171"/>
              </a:avLst>
            </a:prstGeom>
            <a:solidFill>
              <a:srgbClr val="C9A227">
                <a:alpha val="15000"/>
              </a:srgbClr>
            </a:solidFill>
            <a:ln/>
          </p:spPr>
          <p:txBody>
            <a:bodyPr wrap="none" rtlCol="0" anchor="t"/>
            <a:lstStyle/>
            <a:p>
              <a:pPr marL="0" indent="0">
                <a:buNone/>
              </a:pPr>
              <a:endParaRPr lang="en-US" dirty="0"/>
            </a:p>
          </p:txBody>
        </p:sp>
        <p:pic>
          <p:nvPicPr>
            <p:cNvPr id="56" name="Image 10"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783122" y="2759803"/>
              <a:ext cx="132588" cy="132588"/>
            </a:xfrm>
            <a:prstGeom prst="rect">
              <a:avLst/>
            </a:prstGeom>
          </p:spPr>
        </p:pic>
        <p:sp>
          <p:nvSpPr>
            <p:cNvPr id="57" name="Text 44"/>
            <p:cNvSpPr/>
            <p:nvPr/>
          </p:nvSpPr>
          <p:spPr>
            <a:xfrm>
              <a:off x="5078611" y="2689622"/>
              <a:ext cx="3926443" cy="106561"/>
            </a:xfrm>
            <a:prstGeom prst="rect">
              <a:avLst/>
            </a:prstGeom>
            <a:noFill/>
            <a:ln/>
          </p:spPr>
          <p:txBody>
            <a:bodyPr wrap="none" lIns="0" tIns="0" rIns="0" bIns="0" rtlCol="0" anchor="t"/>
            <a:lstStyle/>
            <a:p>
              <a:pPr marL="0" indent="0" algn="l">
                <a:lnSpc>
                  <a:spcPts val="840"/>
                </a:lnSpc>
                <a:buNone/>
              </a:pPr>
              <a:r>
                <a:rPr lang="en-US" sz="700" b="1" kern="0" spc="50" dirty="0">
                  <a:solidFill>
                    <a:srgbClr val="C9A227"/>
                  </a:solidFill>
                  <a:latin typeface="Constantia" pitchFamily="34" charset="0"/>
                  <a:ea typeface="Constantia" pitchFamily="34" charset="-122"/>
                  <a:cs typeface="Constantia" pitchFamily="34" charset="-120"/>
                </a:rPr>
                <a:t>CONFIRMATION PROGRAM RECORD</a:t>
              </a:r>
              <a:endParaRPr lang="en-US" sz="700" dirty="0"/>
            </a:p>
          </p:txBody>
        </p:sp>
        <p:sp>
          <p:nvSpPr>
            <p:cNvPr id="58" name="Text 45"/>
            <p:cNvSpPr/>
            <p:nvPr/>
          </p:nvSpPr>
          <p:spPr>
            <a:xfrm>
              <a:off x="5078611" y="2810024"/>
              <a:ext cx="3926443" cy="125164"/>
            </a:xfrm>
            <a:prstGeom prst="rect">
              <a:avLst/>
            </a:prstGeom>
            <a:noFill/>
            <a:ln/>
          </p:spPr>
          <p:txBody>
            <a:bodyPr wrap="none" lIns="0" tIns="0" rIns="0" bIns="0" rtlCol="0" anchor="t"/>
            <a:lstStyle/>
            <a:p>
              <a:pPr marL="0" indent="0" algn="l">
                <a:lnSpc>
                  <a:spcPts val="986"/>
                </a:lnSpc>
                <a:buNone/>
              </a:pPr>
              <a:r>
                <a:rPr lang="en-US" sz="680" dirty="0">
                  <a:solidFill>
                    <a:schemeClr val="bg1"/>
                  </a:solidFill>
                  <a:latin typeface="Cambria" pitchFamily="34" charset="0"/>
                  <a:ea typeface="Cambria" pitchFamily="34" charset="-122"/>
                  <a:cs typeface="Cambria" pitchFamily="34" charset="-120"/>
                </a:rPr>
                <a:t>Comprehensive standards checklist for tracking each confirmandi's completion of all requirements</a:t>
              </a:r>
              <a:r>
                <a:rPr lang="en-US" sz="680" dirty="0">
                  <a:solidFill>
                    <a:srgbClr val="9B8FC2"/>
                  </a:solidFill>
                  <a:latin typeface="Cambria" pitchFamily="34" charset="0"/>
                  <a:ea typeface="Cambria" pitchFamily="34" charset="-122"/>
                  <a:cs typeface="Cambria" pitchFamily="34" charset="-120"/>
                </a:rPr>
                <a:t>.</a:t>
              </a:r>
              <a:endParaRPr lang="en-US" sz="680"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203</TotalTime>
  <Words>2063</Words>
  <Application>Microsoft Office PowerPoint</Application>
  <PresentationFormat>On-screen Show (16:9)</PresentationFormat>
  <Paragraphs>276</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Cambria</vt:lpstr>
      <vt:lpstr>Constantia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subject>PptxGenJS Presentation</dc:subject>
  <dc:creator>docgen</dc:creator>
  <cp:lastModifiedBy>John Gaffney</cp:lastModifiedBy>
  <cp:revision>4</cp:revision>
  <dcterms:created xsi:type="dcterms:W3CDTF">2026-08-16T23:38:57Z</dcterms:created>
  <dcterms:modified xsi:type="dcterms:W3CDTF">2026-08-17T03:03:31Z</dcterms:modified>
</cp:coreProperties>
</file>